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0.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578" r:id="rId2"/>
    <p:sldId id="287" r:id="rId3"/>
    <p:sldId id="354" r:id="rId4"/>
    <p:sldId id="368" r:id="rId5"/>
    <p:sldId id="355" r:id="rId6"/>
    <p:sldId id="387" r:id="rId7"/>
    <p:sldId id="356" r:id="rId8"/>
    <p:sldId id="357" r:id="rId9"/>
    <p:sldId id="358" r:id="rId10"/>
    <p:sldId id="359" r:id="rId11"/>
    <p:sldId id="360" r:id="rId12"/>
    <p:sldId id="362" r:id="rId13"/>
    <p:sldId id="361" r:id="rId14"/>
    <p:sldId id="363" r:id="rId15"/>
    <p:sldId id="369" r:id="rId16"/>
    <p:sldId id="364" r:id="rId17"/>
    <p:sldId id="370" r:id="rId18"/>
    <p:sldId id="365" r:id="rId19"/>
    <p:sldId id="366" r:id="rId20"/>
    <p:sldId id="373" r:id="rId21"/>
    <p:sldId id="367" r:id="rId22"/>
    <p:sldId id="371" r:id="rId23"/>
    <p:sldId id="372" r:id="rId24"/>
    <p:sldId id="375" r:id="rId25"/>
    <p:sldId id="376" r:id="rId26"/>
    <p:sldId id="377" r:id="rId27"/>
    <p:sldId id="378" r:id="rId28"/>
    <p:sldId id="379" r:id="rId29"/>
    <p:sldId id="374" r:id="rId30"/>
    <p:sldId id="380" r:id="rId31"/>
    <p:sldId id="381" r:id="rId32"/>
    <p:sldId id="382" r:id="rId33"/>
    <p:sldId id="383" r:id="rId34"/>
    <p:sldId id="384" r:id="rId35"/>
    <p:sldId id="385" r:id="rId36"/>
    <p:sldId id="386" r:id="rId37"/>
    <p:sldId id="353" r:id="rId38"/>
    <p:sldId id="538" r:id="rId39"/>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F9900"/>
    <a:srgbClr val="FFCC66"/>
    <a:srgbClr val="000066"/>
    <a:srgbClr val="000099"/>
    <a:srgbClr val="0000FF"/>
    <a:srgbClr val="FFFF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74"/>
    <p:restoredTop sz="82449" autoAdjust="0"/>
  </p:normalViewPr>
  <p:slideViewPr>
    <p:cSldViewPr>
      <p:cViewPr varScale="1">
        <p:scale>
          <a:sx n="91" d="100"/>
          <a:sy n="91" d="100"/>
        </p:scale>
        <p:origin x="1974" y="84"/>
      </p:cViewPr>
      <p:guideLst>
        <p:guide orient="horz" pos="2160"/>
        <p:guide pos="2880"/>
      </p:guideLst>
    </p:cSldViewPr>
  </p:slideViewPr>
  <p:outlineViewPr>
    <p:cViewPr>
      <p:scale>
        <a:sx n="33" d="100"/>
        <a:sy n="33" d="100"/>
      </p:scale>
      <p:origin x="0" y="-892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84" d="100"/>
          <a:sy n="84"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48" Type="http://schemas.openxmlformats.org/officeDocument/2006/relationships/customXml" Target="../customXml/item3.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dirty="0">
              <a:latin typeface="Arial" panose="020B0604020202020204" pitchFamily="34" charset="0"/>
            </a:endParaRPr>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7C27BC0-8C83-44A3-81E0-45528917B0E0}" type="slidenum">
              <a:rPr lang="en-US">
                <a:latin typeface="Arial" panose="020B0604020202020204" pitchFamily="34" charset="0"/>
              </a:rPr>
              <a:pPr>
                <a:defRPr/>
              </a:pPr>
              <a:t>‹#›</a:t>
            </a:fld>
            <a:endParaRPr lang="en-US" dirty="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Key Message: </a:t>
            </a:r>
          </a:p>
          <a:p>
            <a:pPr lvl="0"/>
            <a:r>
              <a:rPr lang="en-US" noProof="0" dirty="0"/>
              <a:t>Est. Presentation Time:    minute(s)</a:t>
            </a:r>
          </a:p>
          <a:p>
            <a:pPr lvl="0"/>
            <a:r>
              <a:rPr lang="en-US" noProof="0" dirty="0"/>
              <a:t>Explanation of Cues/Builds: </a:t>
            </a:r>
          </a:p>
          <a:p>
            <a:pPr lvl="0"/>
            <a:r>
              <a:rPr lang="en-US" noProof="0" dirty="0"/>
              <a:t>Suggested Comments: </a:t>
            </a:r>
          </a:p>
          <a:p>
            <a:pPr lvl="0"/>
            <a:r>
              <a:rPr lang="en-US" noProof="0" dirty="0"/>
              <a:t>Suggested Questions: </a:t>
            </a:r>
          </a:p>
          <a:p>
            <a:pPr lvl="0"/>
            <a:r>
              <a:rPr lang="en-US" noProof="0" dirty="0"/>
              <a:t>Additional Information: </a:t>
            </a:r>
          </a:p>
          <a:p>
            <a:pPr lvl="0"/>
            <a:r>
              <a:rPr lang="en-US" noProof="0" dirty="0"/>
              <a:t>Possible Problems: None</a:t>
            </a:r>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D3AA1005-96A5-4CE0-97A3-E1B7A70FFA11}" type="slidenum">
              <a:rPr lang="en-US" smtClean="0"/>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t>Key Message: </a:t>
            </a:r>
            <a:r>
              <a:rPr lang="en-US" dirty="0"/>
              <a:t>Module Opening</a:t>
            </a:r>
            <a:endParaRPr lang="en-US" b="1" dirty="0"/>
          </a:p>
          <a:p>
            <a:pPr eaLnBrk="1" hangingPunct="1"/>
            <a:r>
              <a:rPr lang="en-US" b="1" dirty="0"/>
              <a:t>Est. Presentation Time: </a:t>
            </a:r>
            <a:r>
              <a:rPr lang="en-US" dirty="0"/>
              <a:t>As needed</a:t>
            </a:r>
          </a:p>
          <a:p>
            <a:pPr eaLnBrk="1" hangingPunct="1"/>
            <a:r>
              <a:rPr lang="en-US" b="1" dirty="0"/>
              <a:t>Explanation of Cues/Builds: </a:t>
            </a:r>
            <a:r>
              <a:rPr lang="en-US" dirty="0"/>
              <a:t>None</a:t>
            </a:r>
          </a:p>
          <a:p>
            <a:pPr eaLnBrk="1" hangingPunct="1"/>
            <a:r>
              <a:rPr lang="en-US" b="1" dirty="0"/>
              <a:t>Suggested Comments: </a:t>
            </a:r>
            <a:r>
              <a:rPr lang="en-US" dirty="0"/>
              <a:t>Let’s move to the next module. In this module {name}, we will.. {next slide}</a:t>
            </a:r>
          </a:p>
          <a:p>
            <a:pPr eaLnBrk="1" hangingPunct="1"/>
            <a:r>
              <a:rPr lang="en-US" b="1" dirty="0"/>
              <a:t>Suggested Questions: </a:t>
            </a:r>
            <a:r>
              <a:rPr lang="en-US" dirty="0"/>
              <a:t>None</a:t>
            </a:r>
            <a:endParaRPr lang="en-US" b="1" dirty="0"/>
          </a:p>
          <a:p>
            <a:pPr eaLnBrk="1" hangingPunct="1"/>
            <a:r>
              <a:rPr lang="en-US" b="1" dirty="0">
                <a:cs typeface="Arial" charset="0"/>
              </a:rPr>
              <a:t>Possible Problems: </a:t>
            </a:r>
            <a:r>
              <a:rPr lang="en-US" dirty="0">
                <a:cs typeface="Arial" charset="0"/>
              </a:rPr>
              <a:t>None</a:t>
            </a:r>
          </a:p>
          <a:p>
            <a:pPr eaLnBrk="1" hangingPunct="1"/>
            <a:endParaRPr lang="en-US" sz="1800" dirty="0">
              <a:cs typeface="Arial" charset="0"/>
            </a:endParaRPr>
          </a:p>
        </p:txBody>
      </p:sp>
    </p:spTree>
    <p:extLst>
      <p:ext uri="{BB962C8B-B14F-4D97-AF65-F5344CB8AC3E}">
        <p14:creationId xmlns:p14="http://schemas.microsoft.com/office/powerpoint/2010/main" val="2663370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r>
              <a:rPr lang="en-US" b="1" dirty="0"/>
              <a:t>Key Message: </a:t>
            </a:r>
            <a:r>
              <a:rPr lang="en-US" dirty="0"/>
              <a:t>I-84 background</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This is a photo of I-84.</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5073322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pPr eaLnBrk="1" hangingPunct="1"/>
            <a:r>
              <a:rPr lang="en-US" b="1" dirty="0"/>
              <a:t>Key Message: </a:t>
            </a:r>
            <a:r>
              <a:rPr lang="en-US" dirty="0"/>
              <a:t>Describe the plan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The plan would involve directional closures for two weekends in August—one direction each weekend— as opposed to the 32 nights originally specified in project plans. Since the full closure would require some night work, a noise permit was still necessary. The permitting process normally takes from six months to one year, but the Community Affairs and Public Affairs staff acted quickly to raise awareness about the project and were able to obtain the permit in one month.</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2631246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r>
              <a:rPr lang="en-US" b="1" dirty="0"/>
              <a:t>Key Message: </a:t>
            </a:r>
            <a:r>
              <a:rPr lang="en-US" dirty="0"/>
              <a:t>Project characteristics</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a:t>
            </a:r>
            <a:r>
              <a:rPr lang="en-US" dirty="0"/>
              <a:t>: Self explanatory</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9413532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pPr eaLnBrk="1" hangingPunct="1"/>
            <a:r>
              <a:rPr lang="en-US" b="1" dirty="0"/>
              <a:t>Key Message: </a:t>
            </a:r>
            <a:r>
              <a:rPr lang="en-US" dirty="0"/>
              <a:t>Contract modification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Because the contract specifications originally called for traditional maintenance of traffic during part width</a:t>
            </a:r>
          </a:p>
          <a:p>
            <a:r>
              <a:rPr lang="en-US" dirty="0"/>
              <a:t>construction and the project had already been let, ODOT needed to modify the contract for the full closure. Since the use of full closure increased contractor efficiency and required fewer traffic control devices, ODOT was able to renegotiate the original contract at a reduced price. A change order was negotiated with the contractor, resulting in a credit back to the project of $101,000.</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1515314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pPr eaLnBrk="1" hangingPunct="1"/>
            <a:r>
              <a:rPr lang="en-US" b="1" dirty="0"/>
              <a:t>Key Message: </a:t>
            </a:r>
            <a:r>
              <a:rPr lang="en-US" dirty="0"/>
              <a:t>Why full closure?</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The ODOT construction engineers decided to use full closure to: 1. Avoid a hydroplaning hazard to motorists traveling</a:t>
            </a:r>
          </a:p>
          <a:p>
            <a:r>
              <a:rPr lang="en-US" dirty="0"/>
              <a:t>on the Interstate. Using full closure expedited the I-84 project and made it possible to complete the repaving and striping before the fall and winter rains. 2. Increase the safety of both workers and motorists by eliminating the worker–traffic interaction.</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2703676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pPr eaLnBrk="1" hangingPunct="1"/>
            <a:r>
              <a:rPr lang="en-US" b="1" dirty="0"/>
              <a:t>Key Message: </a:t>
            </a:r>
            <a:r>
              <a:rPr lang="en-US" dirty="0"/>
              <a:t>Planning</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The most critical component to ensuring a successful full road closure is planning. This involves developing</a:t>
            </a:r>
          </a:p>
          <a:p>
            <a:r>
              <a:rPr lang="en-US" dirty="0"/>
              <a:t>an effective plan for traffic management, informing and collaborating with all potential stakeholders, and implementing an effective public outreach campaign. This campaign should keep the stakeholders informed and identify alternate routes or alternate modes of travel for the traveling public.</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1443804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pPr eaLnBrk="1" hangingPunct="1"/>
            <a:r>
              <a:rPr lang="en-US" sz="1100" b="1" dirty="0"/>
              <a:t>Key Message: </a:t>
            </a:r>
            <a:r>
              <a:rPr lang="en-US" sz="1100" dirty="0"/>
              <a:t>Alternate routes</a:t>
            </a:r>
          </a:p>
          <a:p>
            <a:pPr eaLnBrk="1" hangingPunct="1"/>
            <a:r>
              <a:rPr lang="en-US" sz="1100" b="1" dirty="0"/>
              <a:t>Est. Presentation Time: </a:t>
            </a:r>
            <a:r>
              <a:rPr lang="en-US" sz="1100" dirty="0"/>
              <a:t>2 minute(s)</a:t>
            </a:r>
          </a:p>
          <a:p>
            <a:pPr eaLnBrk="1" hangingPunct="1"/>
            <a:r>
              <a:rPr lang="en-US" sz="1100" b="1" dirty="0"/>
              <a:t>Explanation of Cues/Builds: </a:t>
            </a:r>
            <a:r>
              <a:rPr lang="en-US" sz="1100" dirty="0"/>
              <a:t>None</a:t>
            </a:r>
          </a:p>
          <a:p>
            <a:r>
              <a:rPr lang="en-US" sz="1100" b="1" dirty="0"/>
              <a:t>Suggested Comments: </a:t>
            </a:r>
            <a:r>
              <a:rPr lang="en-US" sz="1100" dirty="0"/>
              <a:t>Since I-84 is one of the busiest roads in Oregon and because of ongoing work nearby on I-5 close to the I-84 interchange, traffic modeling was used to ‘‘evaluate the overall traffic patterns and changes in traffic patterns with the directional closure on the I-84 freeway.”1 This evaluation determined the impact on all major routes likely to carry the traffic diverted from I-84. ODOT also needed to identify mitigation measures that could be implemented to maintain reasonable traffic flow in the area. Traffic conditions were analyzed in July prior to beginning</a:t>
            </a:r>
          </a:p>
          <a:p>
            <a:r>
              <a:rPr lang="en-US" sz="1100" dirty="0"/>
              <a:t>the project. ODOT projected ‘‘before,” ‘‘during,” and ‘‘net change” in weekend peak period traffic on all routes in the corridor. ODOT used the EMME/2</a:t>
            </a:r>
          </a:p>
          <a:p>
            <a:r>
              <a:rPr lang="en-US" sz="1100" dirty="0"/>
              <a:t>traffic assignment model to assess traffic conditions, with peak-period traffic volumes as the base condition. An assignment showing traffic volumes in the work area for both eastbound and westbound traffic was prepared. A ‘‘difference” assignment was developed to represent the net change in traffic on all adjacent routes.</a:t>
            </a:r>
          </a:p>
          <a:p>
            <a:pPr eaLnBrk="1" hangingPunct="1"/>
            <a:r>
              <a:rPr lang="en-US" sz="1100" b="1" dirty="0"/>
              <a:t>Suggested Questions: </a:t>
            </a:r>
            <a:r>
              <a:rPr lang="en-US" sz="1100" dirty="0"/>
              <a:t>None</a:t>
            </a:r>
          </a:p>
          <a:p>
            <a:r>
              <a:rPr lang="en-US" sz="1100" b="1" dirty="0"/>
              <a:t>Additional Information: </a:t>
            </a:r>
            <a:r>
              <a:rPr lang="en-US" sz="1100" dirty="0"/>
              <a:t>EMME is a bilingual acronym for </a:t>
            </a:r>
            <a:r>
              <a:rPr lang="en-US" sz="1100" b="1" dirty="0"/>
              <a:t>Équilibre Multimodal, Multimodal Equilibrium. EMME/2 was specifically designed for multimodal </a:t>
            </a:r>
            <a:r>
              <a:rPr lang="en-US" sz="1100" dirty="0"/>
              <a:t>networks. With EMME/2, all the relevant means of transportation can be modeled in an integrated way. http://www.inro.ca/products/e2fea.pdf.</a:t>
            </a:r>
          </a:p>
          <a:p>
            <a:pPr eaLnBrk="1" hangingPunct="1"/>
            <a:r>
              <a:rPr lang="en-US" sz="1100" b="1" dirty="0"/>
              <a:t>Possible Problems: </a:t>
            </a:r>
            <a:r>
              <a:rPr lang="en-US" sz="1100" dirty="0"/>
              <a:t>None</a:t>
            </a:r>
          </a:p>
          <a:p>
            <a:endParaRPr lang="en-US" dirty="0"/>
          </a:p>
        </p:txBody>
      </p:sp>
    </p:spTree>
    <p:extLst>
      <p:ext uri="{BB962C8B-B14F-4D97-AF65-F5344CB8AC3E}">
        <p14:creationId xmlns:p14="http://schemas.microsoft.com/office/powerpoint/2010/main" val="3031921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pPr eaLnBrk="1" hangingPunct="1"/>
            <a:r>
              <a:rPr lang="en-US" b="1" dirty="0"/>
              <a:t>Key Message: </a:t>
            </a:r>
            <a:r>
              <a:rPr lang="en-US" dirty="0"/>
              <a:t>Alternate route discussion</a:t>
            </a:r>
          </a:p>
          <a:p>
            <a:pPr eaLnBrk="1" hangingPunct="1"/>
            <a:r>
              <a:rPr lang="en-US" b="1" dirty="0"/>
              <a:t>Est. Presentation Time: </a:t>
            </a:r>
            <a:r>
              <a:rPr lang="en-US" dirty="0"/>
              <a:t>2 minute(s)</a:t>
            </a:r>
          </a:p>
          <a:p>
            <a:pPr eaLnBrk="1" hangingPunct="1"/>
            <a:r>
              <a:rPr lang="en-US" b="1" dirty="0"/>
              <a:t>Explanation of Cues/Builds: </a:t>
            </a:r>
            <a:r>
              <a:rPr lang="en-US" dirty="0"/>
              <a:t>None</a:t>
            </a:r>
          </a:p>
          <a:p>
            <a:r>
              <a:rPr lang="en-US" b="1" dirty="0"/>
              <a:t>Suggested Comments: </a:t>
            </a:r>
            <a:r>
              <a:rPr lang="en-US" dirty="0"/>
              <a:t>Traffic data showed that the volumes on Saturday and Sunday were approximately 80 percent and 75 percent of a normal weekday, respectively. Five major routes were identified as receiving the majority of the traffic diversion in both directions during a full closure. The EMME/2 model and existing traffic counts estimated that traffic resulting from the I-84 closure could increase as much as 500 to 700 vehicles per hour (vph) on each of these primary routes receiving the diverted traffic.3 Other routes were expected to increase between 100 and 500 vph. These increased levels were comparable to existing weekday peak-period traffic. To accommodate the increased demand, the signals on the alternate</a:t>
            </a:r>
          </a:p>
          <a:p>
            <a:r>
              <a:rPr lang="en-US" dirty="0"/>
              <a:t>routes would be set to weekday peak-period settings during the closures. ODOT also developed several scenarios for the I-84 closure that included impacts on and resulting from possible I-5 closures for roadwork</a:t>
            </a:r>
          </a:p>
          <a:p>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2082370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eaLnBrk="1" hangingPunct="1"/>
            <a:r>
              <a:rPr lang="en-US" b="1" dirty="0"/>
              <a:t>Key Message: </a:t>
            </a:r>
            <a:r>
              <a:rPr lang="en-US" dirty="0"/>
              <a:t>Alternate route discussion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 Initial analysis showed ODOT that to maintain adequate traffic flow, any simultaneous closures on the two roads should only be directional closures. Based on subsequent analysis, ODOT concluded that eastbound I-84</a:t>
            </a:r>
          </a:p>
          <a:p>
            <a:r>
              <a:rPr lang="en-US" dirty="0"/>
              <a:t>could be closed during a southbound I-5 closure, and a westbound I-84 closure could occur with an I-5 northbound closure, with manageable impacts to area traffic.</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1271067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pPr eaLnBrk="1" hangingPunct="1"/>
            <a:r>
              <a:rPr lang="en-US" b="1" dirty="0"/>
              <a:t>Key Message: </a:t>
            </a:r>
            <a:r>
              <a:rPr lang="en-US" dirty="0"/>
              <a:t>Interagency coordination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In planning and during the full closures, ODOT needed to coordinate with other agencies that would be affected</a:t>
            </a:r>
          </a:p>
          <a:p>
            <a:r>
              <a:rPr lang="en-US" dirty="0"/>
              <a:t>by the closures. Three of the more closely associated agencies involved with ODOT in the planning stage were the City of Portland, Port of Portland, and Tri-Met. </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2198199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pPr eaLnBrk="1" hangingPunct="1"/>
            <a:r>
              <a:rPr lang="en-US" b="1" dirty="0"/>
              <a:t>Key Message: </a:t>
            </a:r>
            <a:r>
              <a:rPr lang="en-US" dirty="0"/>
              <a:t>State the module objectives</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These are the objectives of this module. We will look at a full road closure case study in Portland, OR. This case study is included in this course to illustrate the considerations and benefits of applying some of the strategies we have learned to a major project. We hope that you learn some of the considerations that went into this particular project with the hope that you can apply similar considerations to your projects. In a way, this case study brings together the concepts we have learned in this course.</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3507539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pPr eaLnBrk="1" hangingPunct="1"/>
            <a:r>
              <a:rPr lang="en-US" b="1" dirty="0"/>
              <a:t>Key Message: </a:t>
            </a:r>
            <a:r>
              <a:rPr lang="en-US" dirty="0"/>
              <a:t>Interagency coordination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ODOT’s Public Affairs staff issued several media releases and held a joint media conference with Tri-Met, the City of Portland, and the Port of Portland. All three jurisdictional partners added special messages regarding the weekend closures to their websites.</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1654568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pPr eaLnBrk="1" hangingPunct="1"/>
            <a:r>
              <a:rPr lang="en-US" b="1" dirty="0"/>
              <a:t>Key Message: </a:t>
            </a:r>
            <a:r>
              <a:rPr lang="en-US" dirty="0"/>
              <a:t>Interagency coordination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The ODOT traffic engineers coordinated with the City of Portland engineers to make the signal timing adjustments to the alternate routes. </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28512883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pPr eaLnBrk="1" hangingPunct="1"/>
            <a:r>
              <a:rPr lang="en-US" b="1" dirty="0"/>
              <a:t>Key Message: </a:t>
            </a:r>
            <a:r>
              <a:rPr lang="en-US" dirty="0"/>
              <a:t>Interagency coordination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The primary route to the Portland International Airport from downtown is on I-84. Therefore, early and frequent communication efforts were crucial between ODOT and the Port of Portland, which owns and maintains the Airport. </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p:txBody>
      </p:sp>
    </p:spTree>
    <p:extLst>
      <p:ext uri="{BB962C8B-B14F-4D97-AF65-F5344CB8AC3E}">
        <p14:creationId xmlns:p14="http://schemas.microsoft.com/office/powerpoint/2010/main" val="11375860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pPr eaLnBrk="1" hangingPunct="1"/>
            <a:r>
              <a:rPr lang="en-US" b="1" dirty="0"/>
              <a:t>Key Message: </a:t>
            </a:r>
            <a:r>
              <a:rPr lang="en-US" dirty="0"/>
              <a:t>Interagency coordination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The Tri-Met mass transit agency operates a light rail system (MAX) that parallels I-84 and serves the Portland International Airport, so communication between these agencies was helpful to reduce traffic impacts on the alternative routes. </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824332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pPr eaLnBrk="1" hangingPunct="1"/>
            <a:r>
              <a:rPr lang="en-US" b="1" dirty="0"/>
              <a:t>Key Message: </a:t>
            </a:r>
            <a:r>
              <a:rPr lang="en-US" dirty="0"/>
              <a:t>Interagency coordination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Self explanatory</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9385623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pPr eaLnBrk="1" hangingPunct="1"/>
            <a:r>
              <a:rPr lang="en-US" b="1" dirty="0"/>
              <a:t>Key Message: </a:t>
            </a:r>
            <a:r>
              <a:rPr lang="en-US" dirty="0"/>
              <a:t>Public outreach</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For a full closure project to be successful, a well organized public relations campaign is needed. Planning activities began in February, and some public outreach for the overall project began in March before the decision to use full closure. The primary activities of the public awareness campaign for the full closure project occurred in July and August. Through the campaign, ODOT worked to identify, involve, and inform all potential stakeholders. The goal of the campaign was to successfully divert approximately 160,000 drivers per weekend to alternate routes or to mass transit.</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277200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r>
              <a:rPr lang="en-US" b="1" dirty="0"/>
              <a:t>Key Message: </a:t>
            </a:r>
            <a:r>
              <a:rPr lang="en-US" dirty="0"/>
              <a:t>Public outreach means</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The strategy was to reach key stakeholders directly. In the months prior to the weekend closures, ODOT reached stakeholders through a number of means, including these</a:t>
            </a:r>
          </a:p>
          <a:p>
            <a:pPr eaLnBrk="1" hangingPunct="1"/>
            <a:r>
              <a:rPr lang="en-US" b="1" dirty="0"/>
              <a:t>Suggested Questions: </a:t>
            </a:r>
            <a:r>
              <a:rPr lang="en-US" dirty="0"/>
              <a:t>None</a:t>
            </a:r>
          </a:p>
          <a:p>
            <a:pPr eaLnBrk="1" hangingPunct="1"/>
            <a:r>
              <a:rPr lang="en-US" b="1" dirty="0"/>
              <a:t>Additional Information: </a:t>
            </a:r>
            <a:r>
              <a:rPr lang="en-US" dirty="0"/>
              <a:t>VMS = variable message sign</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32790994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pPr eaLnBrk="1" hangingPunct="1"/>
            <a:r>
              <a:rPr lang="en-US" b="1" dirty="0"/>
              <a:t>Key Message: </a:t>
            </a:r>
            <a:r>
              <a:rPr lang="en-US" dirty="0"/>
              <a:t>Public outreach means</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The strategy was to reach key stakeholders directly. In the months prior to the weekend closures, ODOT reached stakeholders through a number of means, including these</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30291463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pPr eaLnBrk="1" hangingPunct="1"/>
            <a:r>
              <a:rPr lang="en-US" b="1" dirty="0"/>
              <a:t>Key Message: </a:t>
            </a:r>
            <a:r>
              <a:rPr lang="en-US" dirty="0"/>
              <a:t>Public outreach campaign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Not only did the campaign get stakeholders involved, but it also gained acceptance of the project from residential neighbors despite nighttime construction work. By making the residents in the neighborhoods aware of the project, acceptance of the construction was increased. The overall cost of the campaign was less than $50,000, or less than one percent of the total construction cost.</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31514980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eaLnBrk="1" hangingPunct="1">
              <a:defRPr/>
            </a:pPr>
            <a:r>
              <a:rPr lang="en-US" b="1" dirty="0"/>
              <a:t>Key Message: </a:t>
            </a:r>
            <a:r>
              <a:rPr lang="en-US" dirty="0"/>
              <a:t>Operations</a:t>
            </a:r>
          </a:p>
          <a:p>
            <a:pPr eaLnBrk="1" hangingPunct="1">
              <a:defRPr/>
            </a:pPr>
            <a:r>
              <a:rPr lang="en-US" b="1" dirty="0"/>
              <a:t>Est. Presentation Time: </a:t>
            </a:r>
            <a:r>
              <a:rPr lang="en-US" dirty="0"/>
              <a:t>1-2 minute(s)</a:t>
            </a:r>
          </a:p>
          <a:p>
            <a:pPr eaLnBrk="1" hangingPunct="1">
              <a:defRPr/>
            </a:pPr>
            <a:r>
              <a:rPr lang="en-US" b="1" dirty="0"/>
              <a:t>Explanation of Cues/Builds: </a:t>
            </a:r>
            <a:r>
              <a:rPr lang="en-US" dirty="0"/>
              <a:t>None</a:t>
            </a:r>
          </a:p>
          <a:p>
            <a:pPr>
              <a:defRPr/>
            </a:pPr>
            <a:r>
              <a:rPr lang="en-US" b="1" dirty="0"/>
              <a:t>Suggested Comments: </a:t>
            </a:r>
            <a:r>
              <a:rPr lang="en-US" dirty="0"/>
              <a:t>The assumption that traffic during the full weekend closures would resemble typical weekday volumes proved</a:t>
            </a:r>
          </a:p>
          <a:p>
            <a:pPr>
              <a:defRPr/>
            </a:pPr>
            <a:r>
              <a:rPr lang="en-US" dirty="0"/>
              <a:t>correct. Given appropriate signal retimings on alternate routes, traffic moved better than expected. During the first weekend closure, the matter was complicated by a simultaneous closure of the Portland ‘‘Belt Loop’’ that connects with I-5. The coordination of both projects and the extensive outreach program allowed traffic to flow despite the multiple closures. The second weekend closure was complicated by the annual Providence Bridge Pedal event because the event closed some of the alternate routes planned for the full closure. Again, the coordination with event staff proved invaluable; ODOT traffic personnel indicated that fewer traffic issues resulted than normally ensued during the Bridge Pedal event. ODOT estimated that 160,000 vehicles per weekend were successfully diverted, with minimal disruptions on alternate routes. Tri-Met indicated a small increase in MAX ridership during the weekend closures, and the Port of Portland did not hear of any problems for passengers finding their way to and from the airport.</a:t>
            </a:r>
          </a:p>
          <a:p>
            <a:pPr eaLnBrk="1" hangingPunct="1">
              <a:defRPr/>
            </a:pPr>
            <a:r>
              <a:rPr lang="en-US" b="1" dirty="0"/>
              <a:t>Suggested Questions: </a:t>
            </a:r>
            <a:r>
              <a:rPr lang="en-US" dirty="0"/>
              <a:t>None</a:t>
            </a:r>
          </a:p>
          <a:p>
            <a:pPr eaLnBrk="1" hangingPunct="1">
              <a:defRPr/>
            </a:pPr>
            <a:r>
              <a:rPr lang="en-US" b="1" dirty="0"/>
              <a:t>Additional Information: </a:t>
            </a:r>
            <a:r>
              <a:rPr lang="en-US" dirty="0"/>
              <a:t>None</a:t>
            </a:r>
            <a:endParaRPr lang="en-US" b="1" dirty="0"/>
          </a:p>
          <a:p>
            <a:pPr eaLnBrk="1" hangingPunct="1">
              <a:defRPr/>
            </a:pPr>
            <a:r>
              <a:rPr lang="en-US" b="1" dirty="0"/>
              <a:t>Possible Problems: </a:t>
            </a:r>
            <a:r>
              <a:rPr lang="en-US" dirty="0"/>
              <a:t>None</a:t>
            </a:r>
          </a:p>
          <a:p>
            <a:pPr>
              <a:defRPr/>
            </a:pPr>
            <a:endParaRPr lang="en-US" dirty="0"/>
          </a:p>
        </p:txBody>
      </p:sp>
    </p:spTree>
    <p:extLst>
      <p:ext uri="{BB962C8B-B14F-4D97-AF65-F5344CB8AC3E}">
        <p14:creationId xmlns:p14="http://schemas.microsoft.com/office/powerpoint/2010/main" val="417019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pPr eaLnBrk="1" hangingPunct="1"/>
            <a:r>
              <a:rPr lang="en-US" b="1" dirty="0"/>
              <a:t>Key Message: </a:t>
            </a:r>
            <a:r>
              <a:rPr lang="en-US" dirty="0"/>
              <a:t>Case study introduction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This case study describes the planning, implementation, benefits, and lessons learned by the Oregon Department</a:t>
            </a:r>
          </a:p>
          <a:p>
            <a:r>
              <a:rPr lang="en-US" dirty="0"/>
              <a:t>of Transportation (ODOT) during an overlay project on Interstate 84 (I-84) in Portland, Oregon. This case study illustrates a successful application of the full closure approach. It is intended to provide transportation agency personnel and elected officials with a better understanding of the considerations necessary to implement full road closure on a project, and the benefits that can be obtained. ODOT started a project in June of 2002 that included paving, striping, barrier replacement, and inlet and manhole adjustments. The project covered approximately five miles on I-84 in Portland between Interstate 5 (I-5) and Interstate 205 (I-205). The contract specifications originally called for traditional maintenance of traffic during part width construction. However after the project was let, ODOT decided to have the paving portion of the project done during two weekend full closures to expedite the project.</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19275333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pPr eaLnBrk="1" hangingPunct="1"/>
            <a:r>
              <a:rPr lang="en-US" b="1" dirty="0"/>
              <a:t>Key Message: </a:t>
            </a:r>
            <a:r>
              <a:rPr lang="en-US" dirty="0"/>
              <a:t>Operations</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Tri-Met indicated a small increase in MAX ridership during the weekend closures, and the Port of Portland did not hear of any problems for passengers finding their way to and from the airport.</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19451576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pPr eaLnBrk="1" hangingPunct="1"/>
            <a:r>
              <a:rPr lang="en-US" b="1" dirty="0"/>
              <a:t>Key Message: </a:t>
            </a:r>
            <a:r>
              <a:rPr lang="en-US" dirty="0"/>
              <a:t>Operations</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The full closures took approximately one hour to deploy. The ODOT team had maintenance workers in trucks to help with incident management. </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30664934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r>
              <a:rPr lang="en-US" b="1" dirty="0"/>
              <a:t>Key Message: </a:t>
            </a:r>
            <a:r>
              <a:rPr lang="en-US" dirty="0"/>
              <a:t>Operations</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When the full closures were in place, the contractor had 60 to 70 workers on the asphalt paving. Since the project involved such a big asphalt-paving job, the contractor used two asphalt plants and implemented a backup plan in case one of the asphalt plants broke down during the closures. This came in handy as one of the asphalt plants did break down during the second weekend closure. The contractor reacted to the problem quickly and transferred to the backup asphalt plant, enabling the project to be completed on time.</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205824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eaLnBrk="1" hangingPunct="1"/>
            <a:r>
              <a:rPr lang="en-US" b="1" dirty="0"/>
              <a:t>Key Message: </a:t>
            </a:r>
            <a:r>
              <a:rPr lang="en-US" dirty="0"/>
              <a:t>Benefits</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Self explanatory</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7655093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eaLnBrk="1" hangingPunct="1">
              <a:defRPr/>
            </a:pPr>
            <a:r>
              <a:rPr lang="en-US" sz="1300" b="1" dirty="0"/>
              <a:t>Key Message: </a:t>
            </a:r>
            <a:r>
              <a:rPr lang="en-US" sz="1300" dirty="0"/>
              <a:t>Lessons learned</a:t>
            </a:r>
          </a:p>
          <a:p>
            <a:pPr eaLnBrk="1" hangingPunct="1">
              <a:defRPr/>
            </a:pPr>
            <a:r>
              <a:rPr lang="en-US" sz="1300" b="1" dirty="0"/>
              <a:t>Est. Presentation Time: </a:t>
            </a:r>
            <a:r>
              <a:rPr lang="en-US" sz="1300" dirty="0"/>
              <a:t>1 minute(s)</a:t>
            </a:r>
          </a:p>
          <a:p>
            <a:pPr eaLnBrk="1" hangingPunct="1">
              <a:defRPr/>
            </a:pPr>
            <a:r>
              <a:rPr lang="en-US" sz="1300" b="1" dirty="0"/>
              <a:t>Explanation of Cues/Builds: </a:t>
            </a:r>
            <a:r>
              <a:rPr lang="en-US" sz="1300" dirty="0"/>
              <a:t>None</a:t>
            </a:r>
          </a:p>
          <a:p>
            <a:pPr>
              <a:defRPr/>
            </a:pPr>
            <a:r>
              <a:rPr lang="en-US" sz="1300" b="1" dirty="0"/>
              <a:t>Suggested Comments:</a:t>
            </a:r>
          </a:p>
          <a:p>
            <a:pPr>
              <a:defRPr/>
            </a:pPr>
            <a:r>
              <a:rPr lang="en-US" sz="1300" b="1" dirty="0"/>
              <a:t>-Alternate Routes. The availability of alternative routes is critical to the success of a full closure project. </a:t>
            </a:r>
            <a:r>
              <a:rPr lang="en-US" sz="1300" dirty="0"/>
              <a:t>Traffic was less congested than the traffic model predicted, possibly due to trip elimination or mode diversion.</a:t>
            </a:r>
          </a:p>
          <a:p>
            <a:pPr>
              <a:defRPr/>
            </a:pPr>
            <a:r>
              <a:rPr lang="en-US" sz="1300" b="1" dirty="0"/>
              <a:t>-Adequate Lead-Time. Project personnel should allow adequate lead-time for project planning and coordination. </a:t>
            </a:r>
            <a:r>
              <a:rPr lang="en-US" sz="1300" dirty="0"/>
              <a:t>With the contract having been approved on June 22, inadequate lead-time was an issue affecting project personnel. Although the rehabilitation was completed with no major issues, the project team related that stress resulted from not having adequate time to plan for full road closure. With more lead-time it would have been beneficial to include the barrier replacement, inlet and manhole work, and striping in the work done during the full closure. The project development team did not have enough lead-time to plan for every aspect of the project.</a:t>
            </a:r>
          </a:p>
          <a:p>
            <a:pPr>
              <a:defRPr/>
            </a:pPr>
            <a:r>
              <a:rPr lang="en-US" sz="1300" b="1" dirty="0"/>
              <a:t>-Project Scope: Plan for the use of full closure prior to letting the contract. </a:t>
            </a:r>
            <a:r>
              <a:rPr lang="en-US" sz="1300" dirty="0"/>
              <a:t>The project scope of work originally called for the maintenance of traffic during paving operations. Project cost would have been reduced considerably by the competitive bid process, had the contract specifications called for bids based on the use of full closure.</a:t>
            </a:r>
          </a:p>
          <a:p>
            <a:pPr eaLnBrk="1" hangingPunct="1">
              <a:defRPr/>
            </a:pPr>
            <a:r>
              <a:rPr lang="en-US" sz="1300" b="1" dirty="0"/>
              <a:t>Suggested Questions: </a:t>
            </a:r>
            <a:r>
              <a:rPr lang="en-US" sz="1300" dirty="0"/>
              <a:t>None</a:t>
            </a:r>
          </a:p>
          <a:p>
            <a:pPr eaLnBrk="1" hangingPunct="1">
              <a:defRPr/>
            </a:pPr>
            <a:r>
              <a:rPr lang="en-US" sz="1300" b="1" dirty="0"/>
              <a:t>Additional Information: </a:t>
            </a:r>
            <a:r>
              <a:rPr lang="en-US" sz="1300" dirty="0"/>
              <a:t>Treat as a summary</a:t>
            </a:r>
            <a:endParaRPr lang="en-US" sz="1300" b="1" dirty="0"/>
          </a:p>
          <a:p>
            <a:pPr eaLnBrk="1" hangingPunct="1">
              <a:defRPr/>
            </a:pPr>
            <a:r>
              <a:rPr lang="en-US" sz="1300" b="1" dirty="0"/>
              <a:t>Possible Problems: </a:t>
            </a:r>
            <a:r>
              <a:rPr lang="en-US" sz="1300" dirty="0"/>
              <a:t>None</a:t>
            </a:r>
          </a:p>
          <a:p>
            <a:pPr>
              <a:defRPr/>
            </a:pPr>
            <a:endParaRPr lang="en-US" dirty="0"/>
          </a:p>
        </p:txBody>
      </p:sp>
    </p:spTree>
    <p:extLst>
      <p:ext uri="{BB962C8B-B14F-4D97-AF65-F5344CB8AC3E}">
        <p14:creationId xmlns:p14="http://schemas.microsoft.com/office/powerpoint/2010/main" val="31387635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xfrm>
            <a:off x="533400" y="4343400"/>
            <a:ext cx="6019800" cy="4114800"/>
          </a:xfrm>
          <a:noFill/>
          <a:ln/>
        </p:spPr>
        <p:txBody>
          <a:bodyPr/>
          <a:lstStyle/>
          <a:p>
            <a:pPr eaLnBrk="1" hangingPunct="1"/>
            <a:r>
              <a:rPr lang="en-US" sz="1100" b="1" dirty="0"/>
              <a:t>Key Message: </a:t>
            </a:r>
            <a:r>
              <a:rPr lang="en-US" sz="1100" dirty="0"/>
              <a:t>Lessons learned</a:t>
            </a:r>
          </a:p>
          <a:p>
            <a:pPr eaLnBrk="1" hangingPunct="1"/>
            <a:r>
              <a:rPr lang="en-US" sz="1100" b="1" dirty="0"/>
              <a:t>Est. Presentation Time: </a:t>
            </a:r>
            <a:r>
              <a:rPr lang="en-US" sz="1100" dirty="0"/>
              <a:t>1 minute(s)</a:t>
            </a:r>
          </a:p>
          <a:p>
            <a:pPr eaLnBrk="1" hangingPunct="1"/>
            <a:r>
              <a:rPr lang="en-US" sz="1100" b="1" dirty="0"/>
              <a:t>Explanation of Cues/Builds: </a:t>
            </a:r>
            <a:r>
              <a:rPr lang="en-US" sz="1100" dirty="0"/>
              <a:t>None</a:t>
            </a:r>
          </a:p>
          <a:p>
            <a:r>
              <a:rPr lang="en-US" sz="1100" b="1" dirty="0"/>
              <a:t>Suggested Comments:</a:t>
            </a:r>
          </a:p>
          <a:p>
            <a:r>
              <a:rPr lang="en-US" sz="1100" b="1" dirty="0"/>
              <a:t>-Contingency Planning: Develop contingency plans for a variety of events that could delay rehabilitation during a full closure. </a:t>
            </a:r>
            <a:r>
              <a:rPr lang="en-US" sz="1100" dirty="0"/>
              <a:t>Contingency plans were important in making the full closure run smoothly. Two asphalt plants supplied material to the project site. During the second weekend closure (eastbound paving) one plant broke down. An alternate plant, which was part of a backup plan, was used to complete the project without delay. As with any project, needing to implement a contingency plan can create additional costs. For the I-84 project, the backup plant was farther away, so using the plant increased the cost of transporting materials. These costs were borne by the contractor. A contingency plan is particularly important for full closure projects since they generally have strict dates for reopening roads, and missing those deadlines may result in significant penalties to the contractor, negative public relations, and/or traffic problems.</a:t>
            </a:r>
          </a:p>
          <a:p>
            <a:r>
              <a:rPr lang="en-US" sz="1100" b="1" dirty="0"/>
              <a:t>-Traffic Control Within the Work Zone: Consider establishing an agreement with the contractor on construction vehicle speeds within the work zone. </a:t>
            </a:r>
            <a:r>
              <a:rPr lang="en-US" sz="1100" dirty="0"/>
              <a:t>With the elimination of other vehicle traffic on the closed road, workers may tend to drive construction vehicles at high speeds. These unsafe speeds can pose a hazard to other personnel working on the closed roadway.</a:t>
            </a:r>
          </a:p>
          <a:p>
            <a:pPr eaLnBrk="1" hangingPunct="1"/>
            <a:r>
              <a:rPr lang="en-US" sz="1100" b="1" dirty="0"/>
              <a:t>Suggested Questions: </a:t>
            </a:r>
            <a:r>
              <a:rPr lang="en-US" sz="1100" dirty="0"/>
              <a:t>None</a:t>
            </a:r>
          </a:p>
          <a:p>
            <a:pPr eaLnBrk="1" hangingPunct="1"/>
            <a:r>
              <a:rPr lang="en-US" sz="1100" b="1" dirty="0"/>
              <a:t>Additional Information: </a:t>
            </a:r>
            <a:r>
              <a:rPr lang="en-US" sz="1100" dirty="0"/>
              <a:t>Treat as a summary</a:t>
            </a:r>
            <a:endParaRPr lang="en-US" sz="1100" b="1" dirty="0"/>
          </a:p>
          <a:p>
            <a:pPr eaLnBrk="1" hangingPunct="1"/>
            <a:r>
              <a:rPr lang="en-US" sz="1100" b="1" dirty="0"/>
              <a:t>Possible Problems: </a:t>
            </a:r>
            <a:r>
              <a:rPr lang="en-US" sz="1100" dirty="0"/>
              <a:t>None</a:t>
            </a:r>
          </a:p>
          <a:p>
            <a:endParaRPr lang="en-US" dirty="0"/>
          </a:p>
        </p:txBody>
      </p:sp>
    </p:spTree>
    <p:extLst>
      <p:ext uri="{BB962C8B-B14F-4D97-AF65-F5344CB8AC3E}">
        <p14:creationId xmlns:p14="http://schemas.microsoft.com/office/powerpoint/2010/main" val="28507450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p:spPr>
        <p:txBody>
          <a:bodyPr/>
          <a:lstStyle/>
          <a:p>
            <a:pPr eaLnBrk="1" hangingPunct="1"/>
            <a:r>
              <a:rPr lang="en-US" b="1" dirty="0"/>
              <a:t>Key Message: </a:t>
            </a:r>
            <a:r>
              <a:rPr lang="en-US" dirty="0"/>
              <a:t>Summary</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Use of the full closure method on I-84 was an innovative idea that was deemed to be a success. With the</a:t>
            </a:r>
          </a:p>
          <a:p>
            <a:r>
              <a:rPr lang="en-US" dirty="0"/>
              <a:t>availability of many alternate routes, signal timing changes on the alternate routes, a large-scale public outreach effort, and the communication between agencies, ODOT’s use of full closure on I-84 resulted in timely completion of the project with increased quality and reduced risk for workers and motorists. For transportation professionals who must rehabilitate roadways and reduce the impacts of work zones on workers and motorists, full road closure is one potential method that can achieve both goals. With adequate planning, public outreach, stakeholder involvement, and alternate routes, full road closure has the potential to simultaneously accelerate projects, improve quality and safety, and reduce costs.</a:t>
            </a:r>
          </a:p>
          <a:p>
            <a:r>
              <a:rPr lang="en-US" b="1" dirty="0"/>
              <a:t>Suggested Questions: </a:t>
            </a:r>
            <a:r>
              <a:rPr lang="en-US" dirty="0"/>
              <a:t>None</a:t>
            </a:r>
          </a:p>
          <a:p>
            <a:pPr eaLnBrk="1" hangingPunct="1"/>
            <a:r>
              <a:rPr lang="en-US" b="1" dirty="0"/>
              <a:t>Additional Information: </a:t>
            </a:r>
            <a:r>
              <a:rPr lang="en-US" dirty="0"/>
              <a:t>Treat as a summary</a:t>
            </a:r>
            <a:endParaRPr lang="en-US" b="1" dirty="0"/>
          </a:p>
          <a:p>
            <a:pPr eaLnBrk="1" hangingPunct="1"/>
            <a:r>
              <a:rPr lang="en-US" b="1" dirty="0"/>
              <a:t>Possible Problems: </a:t>
            </a:r>
            <a:r>
              <a:rPr lang="en-US" dirty="0"/>
              <a:t>None</a:t>
            </a:r>
          </a:p>
          <a:p>
            <a:endParaRPr lang="en-US" dirty="0"/>
          </a:p>
          <a:p>
            <a:endParaRPr lang="en-US" dirty="0"/>
          </a:p>
        </p:txBody>
      </p:sp>
    </p:spTree>
    <p:extLst>
      <p:ext uri="{BB962C8B-B14F-4D97-AF65-F5344CB8AC3E}">
        <p14:creationId xmlns:p14="http://schemas.microsoft.com/office/powerpoint/2010/main" val="30029340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pPr eaLnBrk="1" hangingPunct="1"/>
            <a:r>
              <a:rPr lang="en-US" b="1" dirty="0"/>
              <a:t>Key Message: </a:t>
            </a:r>
            <a:r>
              <a:rPr lang="en-US" dirty="0"/>
              <a:t>Recap slide</a:t>
            </a:r>
          </a:p>
          <a:p>
            <a:pPr eaLnBrk="1" hangingPunct="1"/>
            <a:r>
              <a:rPr lang="en-US" b="1" dirty="0"/>
              <a:t>Est. Presentation Time: </a:t>
            </a:r>
            <a:r>
              <a:rPr lang="en-US" dirty="0"/>
              <a:t>2-3 minutes</a:t>
            </a:r>
          </a:p>
          <a:p>
            <a:pPr eaLnBrk="1" hangingPunct="1"/>
            <a:r>
              <a:rPr lang="en-US" b="1" dirty="0"/>
              <a:t>Explanation of Cues/Builds: </a:t>
            </a:r>
            <a:r>
              <a:rPr lang="en-US" dirty="0"/>
              <a:t>None</a:t>
            </a:r>
          </a:p>
          <a:p>
            <a:pPr eaLnBrk="1" hangingPunct="1"/>
            <a:r>
              <a:rPr lang="en-US" b="1" dirty="0"/>
              <a:t>Suggested Comments: </a:t>
            </a:r>
            <a:r>
              <a:rPr lang="en-US" dirty="0"/>
              <a:t>Self explanatory. Try to gauge understanding by asking these questions and others.</a:t>
            </a:r>
          </a:p>
          <a:p>
            <a:pPr eaLnBrk="1" hangingPunct="1"/>
            <a:r>
              <a:rPr lang="en-US" b="1" dirty="0"/>
              <a:t>Suggested Questions: </a:t>
            </a:r>
            <a:r>
              <a:rPr lang="en-US" dirty="0"/>
              <a:t>Shown.</a:t>
            </a:r>
          </a:p>
          <a:p>
            <a:pPr eaLnBrk="1" hangingPunct="1"/>
            <a:r>
              <a:rPr lang="en-US" b="1" dirty="0"/>
              <a:t>Additional Information: </a:t>
            </a:r>
            <a:r>
              <a:rPr lang="en-US" dirty="0"/>
              <a:t>None</a:t>
            </a:r>
          </a:p>
          <a:p>
            <a:pPr eaLnBrk="1" hangingPunct="1"/>
            <a:r>
              <a:rPr lang="en-US" b="1" dirty="0"/>
              <a:t>Possible Problems: </a:t>
            </a:r>
            <a:r>
              <a:rPr lang="en-US" dirty="0"/>
              <a:t>None</a:t>
            </a:r>
            <a:endParaRPr lang="en-US" sz="1800" dirty="0"/>
          </a:p>
          <a:p>
            <a:endParaRPr lang="en-US" dirty="0"/>
          </a:p>
        </p:txBody>
      </p:sp>
    </p:spTree>
    <p:extLst>
      <p:ext uri="{BB962C8B-B14F-4D97-AF65-F5344CB8AC3E}">
        <p14:creationId xmlns:p14="http://schemas.microsoft.com/office/powerpoint/2010/main" val="32008934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Let’s look at your questions.</a:t>
            </a:r>
            <a:endParaRPr lang="en-US" b="1" dirty="0"/>
          </a:p>
          <a:p>
            <a:pPr eaLnBrk="1" hangingPunct="1"/>
            <a:r>
              <a:rPr lang="en-US" b="1" dirty="0"/>
              <a:t>Suggested Questions: </a:t>
            </a:r>
            <a:r>
              <a:rPr lang="en-US" dirty="0"/>
              <a:t>Any questions before we move on?</a:t>
            </a:r>
          </a:p>
          <a:p>
            <a:pPr eaLnBrk="1" hangingPunct="1"/>
            <a:r>
              <a:rPr lang="en-US" b="1" dirty="0"/>
              <a:t>Additional Information: </a:t>
            </a:r>
            <a:r>
              <a:rPr lang="en-US" dirty="0"/>
              <a:t>None</a:t>
            </a:r>
            <a:endParaRPr lang="en-US" b="1" dirty="0"/>
          </a:p>
          <a:p>
            <a:pPr eaLnBrk="1" hangingPunct="1"/>
            <a:r>
              <a:rPr lang="en-US" b="1"/>
              <a:t>Possible Problems: </a:t>
            </a:r>
            <a:r>
              <a:rPr lang="en-US" b="0"/>
              <a:t>None</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38</a:t>
            </a:fld>
            <a:endParaRPr lang="en-US" dirty="0"/>
          </a:p>
        </p:txBody>
      </p:sp>
    </p:spTree>
    <p:extLst>
      <p:ext uri="{BB962C8B-B14F-4D97-AF65-F5344CB8AC3E}">
        <p14:creationId xmlns:p14="http://schemas.microsoft.com/office/powerpoint/2010/main" val="1828851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pPr eaLnBrk="1" hangingPunct="1"/>
            <a:r>
              <a:rPr lang="en-US" b="1" dirty="0"/>
              <a:t>Key Message: </a:t>
            </a:r>
            <a:r>
              <a:rPr lang="en-US" dirty="0"/>
              <a:t>Report availability</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The information presented in this module was obtained from this FHWA report, available online.</a:t>
            </a:r>
          </a:p>
          <a:p>
            <a:pPr eaLnBrk="1" hangingPunct="1"/>
            <a:r>
              <a:rPr lang="en-US" b="1" dirty="0"/>
              <a:t>Suggested Questions: </a:t>
            </a:r>
            <a:r>
              <a:rPr lang="en-US" dirty="0"/>
              <a:t>None</a:t>
            </a:r>
          </a:p>
          <a:p>
            <a:pPr eaLnBrk="1" hangingPunct="1"/>
            <a:r>
              <a:rPr lang="en-US" b="1" dirty="0"/>
              <a:t>Additional Information: </a:t>
            </a:r>
            <a:r>
              <a:rPr lang="en-US" dirty="0"/>
              <a:t>http://ops.fhwa.dot.gov/wz/docs/Portland_v3/full_closure_portlan.pdf</a:t>
            </a:r>
            <a:endParaRPr lang="en-US" b="1" dirty="0"/>
          </a:p>
          <a:p>
            <a:pPr eaLnBrk="1" hangingPunct="1"/>
            <a:r>
              <a:rPr lang="en-US" b="1" dirty="0"/>
              <a:t>Possible Problems: </a:t>
            </a:r>
            <a:r>
              <a:rPr lang="en-US" dirty="0"/>
              <a:t>None</a:t>
            </a:r>
          </a:p>
        </p:txBody>
      </p:sp>
    </p:spTree>
    <p:extLst>
      <p:ext uri="{BB962C8B-B14F-4D97-AF65-F5344CB8AC3E}">
        <p14:creationId xmlns:p14="http://schemas.microsoft.com/office/powerpoint/2010/main" val="4461735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pPr eaLnBrk="1" hangingPunct="1"/>
            <a:r>
              <a:rPr lang="en-US" b="1" dirty="0"/>
              <a:t>Key Message: </a:t>
            </a:r>
            <a:r>
              <a:rPr lang="en-US" dirty="0"/>
              <a:t>Define project</a:t>
            </a:r>
          </a:p>
          <a:p>
            <a:pPr eaLnBrk="1" hangingPunct="1"/>
            <a:r>
              <a:rPr lang="en-US" b="1" dirty="0"/>
              <a:t>Est. Presentation Time: </a:t>
            </a:r>
            <a:r>
              <a:rPr lang="en-US" dirty="0"/>
              <a:t>1-2 minute(s)</a:t>
            </a:r>
          </a:p>
          <a:p>
            <a:pPr eaLnBrk="1" hangingPunct="1"/>
            <a:r>
              <a:rPr lang="en-US" b="1" dirty="0"/>
              <a:t>Explanation of Cues/Builds: </a:t>
            </a:r>
            <a:r>
              <a:rPr lang="en-US" dirty="0"/>
              <a:t>None</a:t>
            </a:r>
          </a:p>
          <a:p>
            <a:r>
              <a:rPr lang="en-US" b="1" dirty="0"/>
              <a:t>Suggested Comments: </a:t>
            </a:r>
            <a:r>
              <a:rPr lang="en-US" dirty="0"/>
              <a:t>I-84, also known as the Banfield Freeway, was originally scheduled for rehabilitation during the summer of 2005.</a:t>
            </a:r>
          </a:p>
          <a:p>
            <a:r>
              <a:rPr lang="en-US" dirty="0"/>
              <a:t>In early 2002, ODOT decided to move the project up to the 2002 construction season to eliminate a serious rutting problem, and to take advantage of available funding. I-84, which serves as an interstate freight route, a major commuter route to downtown Portland, and connects into I-5, was badly rutted in all lanes due to age, heavy vehicle use, and studded tires. The ruts contributed to a hydroplaning hazard. The goal of the project was to improve the safety of the Interstate by filling the ruts and by adding a 2-inch asphalt overlay to the original concrete roadway. </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2058750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5232515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pPr eaLnBrk="1" hangingPunct="1"/>
            <a:r>
              <a:rPr lang="en-US" b="1" dirty="0"/>
              <a:t>Key Message: </a:t>
            </a:r>
            <a:r>
              <a:rPr lang="en-US" dirty="0"/>
              <a:t>Define project</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Overall, the project included asphalt paving, durable striping, replacement of three miles of 36-inch median barrier, and adjustments to more than 250 inlets and manholes imbedded in the roadway.</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028535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pPr eaLnBrk="1" hangingPunct="1"/>
            <a:r>
              <a:rPr lang="en-US" b="1" dirty="0"/>
              <a:t>Key Message: </a:t>
            </a:r>
            <a:r>
              <a:rPr lang="en-US" dirty="0"/>
              <a:t>Illustrate project location</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This is where the project was located.</a:t>
            </a:r>
          </a:p>
          <a:p>
            <a:pPr eaLnBrk="1" hangingPunct="1"/>
            <a:r>
              <a:rPr lang="en-US" b="1" dirty="0"/>
              <a:t>Suggested Questions: </a:t>
            </a:r>
            <a:r>
              <a:rPr lang="en-US" dirty="0"/>
              <a:t>None</a:t>
            </a:r>
          </a:p>
          <a:p>
            <a:pPr eaLnBrk="1" hangingPunct="1"/>
            <a:r>
              <a:rPr lang="en-US" b="1" dirty="0"/>
              <a:t>Additional Information: </a:t>
            </a:r>
            <a:r>
              <a:rPr lang="en-US" dirty="0"/>
              <a:t>Left figure: cones show location of closure, dots show alternate routes. Picture on right is to better illustrate the location.</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1673539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pPr eaLnBrk="1" hangingPunct="1"/>
            <a:r>
              <a:rPr lang="en-US" b="1" dirty="0"/>
              <a:t>Key Message: </a:t>
            </a:r>
            <a:r>
              <a:rPr lang="en-US" dirty="0"/>
              <a:t>I-84 background</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r>
              <a:rPr lang="en-US" b="1" dirty="0"/>
              <a:t>Suggested Comments: </a:t>
            </a:r>
            <a:r>
              <a:rPr lang="en-US" dirty="0"/>
              <a:t>Since this section of I-84 is the busiest section of freeway in Oregon, with average daily traffic volumes from</a:t>
            </a:r>
          </a:p>
          <a:p>
            <a:r>
              <a:rPr lang="en-US" dirty="0"/>
              <a:t>146,000 to 180,000 vehicles, ODOT determined that all traffic lanes needed to remain open during weekday daytime hours. Consequently, night work was required, and ODOT’s Community Affairs staff had to obtain a noise permit for nighttime construction from the City of Portland Noise Review Board. In early June, ODOT’s construction engineers decided to accelerate the project with full closure, so that the paving as well as striping could be completed before the fall and winter rainy seasons.</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1378022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2288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5341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ext Placeholder 2"/>
          <p:cNvSpPr>
            <a:spLocks noGrp="1"/>
          </p:cNvSpPr>
          <p:nvPr>
            <p:ph type="body" sz="half" idx="1"/>
          </p:nvPr>
        </p:nvSpPr>
        <p:spPr>
          <a:xfrm>
            <a:off x="3810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able Placeholder 2"/>
          <p:cNvSpPr>
            <a:spLocks noGrp="1"/>
          </p:cNvSpPr>
          <p:nvPr>
            <p:ph type="tbl" idx="1"/>
          </p:nvPr>
        </p:nvSpPr>
        <p:spPr>
          <a:xfrm>
            <a:off x="381000" y="1828800"/>
            <a:ext cx="8458200" cy="43434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610600" cy="1325563"/>
          </a:xfrm>
        </p:spPr>
        <p:txBody>
          <a:bodyPr/>
          <a:lstStyle>
            <a:lvl1pPr algn="l">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71901" y="38022"/>
            <a:ext cx="8763000" cy="1325563"/>
          </a:xfrm>
          <a:prstGeom prst="rect">
            <a:avLst/>
          </a:prstGeom>
          <a:ln>
            <a:headEnd/>
            <a:tailEnd/>
          </a:ln>
        </p:spPr>
        <p:style>
          <a:lnRef idx="2">
            <a:schemeClr val="accent3"/>
          </a:lnRef>
          <a:fillRef idx="1">
            <a:schemeClr val="lt1"/>
          </a:fillRef>
          <a:effectRef idx="0">
            <a:schemeClr val="accent3"/>
          </a:effectRef>
          <a:fontRef idx="none"/>
        </p:style>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381000" y="1616229"/>
            <a:ext cx="8458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76" name="Picture 44" descr="Border 483"/>
          <p:cNvPicPr>
            <a:picLocks noChangeAspect="1" noChangeArrowheads="1"/>
          </p:cNvPicPr>
          <p:nvPr userDrawn="1"/>
        </p:nvPicPr>
        <p:blipFill>
          <a:blip r:embed="rId15"/>
          <a:srcRect/>
          <a:stretch>
            <a:fillRect/>
          </a:stretch>
        </p:blipFill>
        <p:spPr bwMode="auto">
          <a:xfrm>
            <a:off x="0" y="1447800"/>
            <a:ext cx="9144000" cy="309563"/>
          </a:xfrm>
          <a:prstGeom prst="rect">
            <a:avLst/>
          </a:prstGeom>
          <a:noFill/>
          <a:ln w="9525">
            <a:noFill/>
            <a:miter lim="800000"/>
            <a:headEnd/>
            <a:tailEnd/>
          </a:ln>
        </p:spPr>
      </p:pic>
      <p:pic>
        <p:nvPicPr>
          <p:cNvPr id="2" name="Picture 1"/>
          <p:cNvPicPr>
            <a:picLocks noChangeAspect="1"/>
          </p:cNvPicPr>
          <p:nvPr userDrawn="1"/>
        </p:nvPicPr>
        <p:blipFill>
          <a:blip r:embed="rId16"/>
          <a:stretch>
            <a:fillRect/>
          </a:stretch>
        </p:blipFill>
        <p:spPr>
          <a:xfrm>
            <a:off x="7315200" y="6149667"/>
            <a:ext cx="1524000" cy="385542"/>
          </a:xfrm>
          <a:prstGeom prst="rect">
            <a:avLst/>
          </a:prstGeom>
        </p:spPr>
      </p:pic>
      <p:sp>
        <p:nvSpPr>
          <p:cNvPr id="7" name="TextBox 6">
            <a:extLst>
              <a:ext uri="{FF2B5EF4-FFF2-40B4-BE49-F238E27FC236}">
                <a16:creationId xmlns:a16="http://schemas.microsoft.com/office/drawing/2014/main" id="{DEC548EA-0B80-460D-B1EA-FDB98549A393}"/>
              </a:ext>
            </a:extLst>
          </p:cNvPr>
          <p:cNvSpPr txBox="1"/>
          <p:nvPr userDrawn="1"/>
        </p:nvSpPr>
        <p:spPr>
          <a:xfrm>
            <a:off x="6087468" y="6222094"/>
            <a:ext cx="1079500" cy="338554"/>
          </a:xfrm>
          <a:prstGeom prst="rect">
            <a:avLst/>
          </a:prstGeom>
          <a:noFill/>
        </p:spPr>
        <p:txBody>
          <a:bodyPr wrap="square" rtlCol="0">
            <a:spAutoFit/>
          </a:bodyPr>
          <a:lstStyle/>
          <a:p>
            <a:pPr algn="r"/>
            <a:r>
              <a:rPr lang="en-US" sz="1600" dirty="0">
                <a:latin typeface="Arial" panose="020B0604020202020204" pitchFamily="34" charset="0"/>
                <a:cs typeface="Arial" panose="020B0604020202020204" pitchFamily="34" charset="0"/>
              </a:rPr>
              <a:t>7-</a:t>
            </a:r>
            <a:fld id="{1A673F19-6629-45D1-8D19-81BA6E1546A3}" type="slidenum">
              <a:rPr lang="en-US" sz="1600" smtClean="0">
                <a:latin typeface="Arial" panose="020B0604020202020204" pitchFamily="34" charset="0"/>
                <a:cs typeface="Arial" panose="020B0604020202020204" pitchFamily="34" charset="0"/>
              </a:rPr>
              <a:pPr algn="r"/>
              <a:t>‹#›</a:t>
            </a:fld>
            <a:endParaRPr lang="en-US" sz="1600" dirty="0">
              <a:latin typeface="Arial" panose="020B0604020202020204" pitchFamily="34" charset="0"/>
              <a:cs typeface="Arial" panose="020B0604020202020204" pitchFamily="34" charset="0"/>
            </a:endParaRPr>
          </a:p>
        </p:txBody>
      </p:sp>
      <p:pic>
        <p:nvPicPr>
          <p:cNvPr id="3" name="Picture 2" descr="ATSSA logo showing a cone within the A and safer roads save lives">
            <a:extLst>
              <a:ext uri="{FF2B5EF4-FFF2-40B4-BE49-F238E27FC236}">
                <a16:creationId xmlns:a16="http://schemas.microsoft.com/office/drawing/2014/main" id="{D1FCC4FF-D778-EF26-C892-56E0EB78DBB1}"/>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789" r:id="rId1"/>
    <p:sldLayoutId id="2147483801"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Lst>
  <p:txStyles>
    <p:titleStyle>
      <a:lvl1pPr algn="l" rtl="0" eaLnBrk="0" fontAlgn="base" hangingPunct="0">
        <a:spcBef>
          <a:spcPct val="0"/>
        </a:spcBef>
        <a:spcAft>
          <a:spcPct val="0"/>
        </a:spcAft>
        <a:defRPr sz="36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p:titleStyle>
    <p:body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7.pn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Work Zone Strategies</a:t>
            </a:r>
            <a:endParaRPr lang="en-US" sz="4000" b="1" dirty="0">
              <a:solidFill>
                <a:schemeClr val="bg1"/>
              </a:solidFill>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5390538" y="2342470"/>
            <a:ext cx="3663845" cy="2819400"/>
          </a:xfrm>
        </p:spPr>
        <p:txBody>
          <a:bodyPr/>
          <a:lstStyle/>
          <a:p>
            <a:pPr algn="ctr" eaLnBrk="1" hangingPunct="1">
              <a:defRPr/>
            </a:pPr>
            <a:r>
              <a:rPr lang="en-US" dirty="0"/>
              <a:t>7. Full Road Closure Case Study</a:t>
            </a:r>
            <a:br>
              <a:rPr lang="en-US" sz="3600" dirty="0"/>
            </a:br>
            <a:endParaRPr lang="en-US" sz="3600" dirty="0"/>
          </a:p>
        </p:txBody>
      </p:sp>
      <p:pic>
        <p:nvPicPr>
          <p:cNvPr id="7" name="Picture 6" descr="Road Work Ahead sign near drums with vehicles stopped in traffic">
            <a:extLst>
              <a:ext uri="{FF2B5EF4-FFF2-40B4-BE49-F238E27FC236}">
                <a16:creationId xmlns:a16="http://schemas.microsoft.com/office/drawing/2014/main" id="{B1DBC8FA-7345-4375-850D-B48EFE9189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846" y="1848530"/>
            <a:ext cx="4824187" cy="3618140"/>
          </a:xfrm>
          <a:prstGeom prst="rect">
            <a:avLst/>
          </a:prstGeom>
        </p:spPr>
      </p:pic>
      <p:sp>
        <p:nvSpPr>
          <p:cNvPr id="2" name="TextBox 1" descr="https://patch.com/pennsylvania/northwhitehall/coplay-creek-road-closed-for-repairs_345b7cce">
            <a:extLst>
              <a:ext uri="{FF2B5EF4-FFF2-40B4-BE49-F238E27FC236}">
                <a16:creationId xmlns:a16="http://schemas.microsoft.com/office/drawing/2014/main" id="{A7502A65-1D52-5CB6-A3C4-8477C44C2F10}"/>
              </a:ext>
            </a:extLst>
          </p:cNvPr>
          <p:cNvSpPr txBox="1"/>
          <p:nvPr/>
        </p:nvSpPr>
        <p:spPr>
          <a:xfrm>
            <a:off x="609600" y="5501083"/>
            <a:ext cx="5257800" cy="200055"/>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700" dirty="0"/>
              <a:t>https://</a:t>
            </a:r>
            <a:r>
              <a:rPr lang="en-US" sz="700" dirty="0" err="1"/>
              <a:t>patch.com</a:t>
            </a:r>
            <a:r>
              <a:rPr lang="en-US" sz="700" dirty="0"/>
              <a:t>/</a:t>
            </a:r>
            <a:r>
              <a:rPr lang="en-US" sz="700" dirty="0" err="1"/>
              <a:t>pennsylvania</a:t>
            </a:r>
            <a:r>
              <a:rPr lang="en-US" sz="700" dirty="0"/>
              <a:t>/</a:t>
            </a:r>
            <a:r>
              <a:rPr lang="en-US" sz="700" dirty="0" err="1"/>
              <a:t>northwhitehall</a:t>
            </a:r>
            <a:r>
              <a:rPr lang="en-US" sz="700" dirty="0"/>
              <a:t>/coplay-creek-road-closed-for-repairs_345b7cce</a:t>
            </a:r>
          </a:p>
        </p:txBody>
      </p:sp>
    </p:spTree>
    <p:extLst>
      <p:ext uri="{BB962C8B-B14F-4D97-AF65-F5344CB8AC3E}">
        <p14:creationId xmlns:p14="http://schemas.microsoft.com/office/powerpoint/2010/main" val="390945937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I-84</a:t>
            </a:r>
          </a:p>
        </p:txBody>
      </p:sp>
      <p:sp>
        <p:nvSpPr>
          <p:cNvPr id="11267" name="Rectangle 3"/>
          <p:cNvSpPr>
            <a:spLocks noGrp="1" noChangeArrowheads="1"/>
          </p:cNvSpPr>
          <p:nvPr>
            <p:ph type="body" idx="1"/>
          </p:nvPr>
        </p:nvSpPr>
        <p:spPr>
          <a:xfrm>
            <a:off x="685800" y="1600200"/>
            <a:ext cx="8153400" cy="4343400"/>
          </a:xfrm>
        </p:spPr>
        <p:txBody>
          <a:bodyPr/>
          <a:lstStyle/>
          <a:p>
            <a:endParaRPr lang="en-US" dirty="0"/>
          </a:p>
        </p:txBody>
      </p:sp>
      <p:pic>
        <p:nvPicPr>
          <p:cNvPr id="11268" name="Picture 2" descr="Image of I-84"/>
          <p:cNvPicPr>
            <a:picLocks noChangeAspect="1" noChangeArrowheads="1"/>
          </p:cNvPicPr>
          <p:nvPr/>
        </p:nvPicPr>
        <p:blipFill>
          <a:blip r:embed="rId3" cstate="print"/>
          <a:srcRect t="23312"/>
          <a:stretch>
            <a:fillRect/>
          </a:stretch>
        </p:blipFill>
        <p:spPr bwMode="auto">
          <a:xfrm>
            <a:off x="0" y="1600200"/>
            <a:ext cx="9144000" cy="5264150"/>
          </a:xfrm>
          <a:prstGeom prst="rect">
            <a:avLst/>
          </a:prstGeom>
          <a:noFill/>
          <a:ln w="9525">
            <a:noFill/>
            <a:miter lim="800000"/>
            <a:headEnd/>
            <a:tailEnd/>
          </a:ln>
        </p:spPr>
      </p:pic>
      <p:sp>
        <p:nvSpPr>
          <p:cNvPr id="2" name="Google Shape;74;p1">
            <a:extLst>
              <a:ext uri="{FF2B5EF4-FFF2-40B4-BE49-F238E27FC236}">
                <a16:creationId xmlns:a16="http://schemas.microsoft.com/office/drawing/2014/main" id="{51D9A432-3BC9-5C44-E722-E4A61172EFCC}"/>
              </a:ext>
            </a:extLst>
          </p:cNvPr>
          <p:cNvSpPr/>
          <p:nvPr/>
        </p:nvSpPr>
        <p:spPr>
          <a:xfrm>
            <a:off x="7328338" y="6400800"/>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chemeClr val="bg1"/>
                </a:solidFill>
                <a:latin typeface="Arial" panose="020B0604020202020204" pitchFamily="34" charset="0"/>
                <a:ea typeface="Open Sans"/>
                <a:cs typeface="Arial" panose="020B0604020202020204" pitchFamily="34" charset="0"/>
                <a:sym typeface="Open Sans"/>
              </a:rPr>
              <a:t>Image: Oregon DOT</a:t>
            </a:r>
            <a:endParaRPr sz="1000" dirty="0">
              <a:solidFill>
                <a:schemeClr val="bg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999323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The Plan</a:t>
            </a:r>
          </a:p>
        </p:txBody>
      </p:sp>
      <p:sp>
        <p:nvSpPr>
          <p:cNvPr id="12291" name="Rectangle 3"/>
          <p:cNvSpPr>
            <a:spLocks noGrp="1" noChangeArrowheads="1"/>
          </p:cNvSpPr>
          <p:nvPr>
            <p:ph type="body" idx="1"/>
          </p:nvPr>
        </p:nvSpPr>
        <p:spPr>
          <a:xfrm>
            <a:off x="516194" y="1399381"/>
            <a:ext cx="5884606" cy="3962400"/>
          </a:xfrm>
        </p:spPr>
        <p:txBody>
          <a:bodyPr/>
          <a:lstStyle/>
          <a:p>
            <a:r>
              <a:rPr lang="en-US" dirty="0"/>
              <a:t>Directional closures for two weekends in August</a:t>
            </a:r>
          </a:p>
          <a:p>
            <a:pPr lvl="1"/>
            <a:r>
              <a:rPr lang="en-US" dirty="0"/>
              <a:t>One direction each weekend</a:t>
            </a:r>
          </a:p>
          <a:p>
            <a:pPr lvl="1"/>
            <a:r>
              <a:rPr lang="en-US" b="1" dirty="0"/>
              <a:t>As opposed to 32 nights as originally scheduled! </a:t>
            </a:r>
          </a:p>
        </p:txBody>
      </p:sp>
    </p:spTree>
    <p:extLst>
      <p:ext uri="{BB962C8B-B14F-4D97-AF65-F5344CB8AC3E}">
        <p14:creationId xmlns:p14="http://schemas.microsoft.com/office/powerpoint/2010/main" val="418496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Project Characteristics</a:t>
            </a:r>
          </a:p>
        </p:txBody>
      </p:sp>
      <p:sp>
        <p:nvSpPr>
          <p:cNvPr id="13315" name="Rectangle 3"/>
          <p:cNvSpPr>
            <a:spLocks noGrp="1" noChangeArrowheads="1"/>
          </p:cNvSpPr>
          <p:nvPr>
            <p:ph type="body" idx="1"/>
          </p:nvPr>
        </p:nvSpPr>
        <p:spPr>
          <a:xfrm>
            <a:off x="555523" y="1447800"/>
            <a:ext cx="8382000" cy="4343400"/>
          </a:xfrm>
        </p:spPr>
        <p:txBody>
          <a:bodyPr/>
          <a:lstStyle/>
          <a:p>
            <a:r>
              <a:rPr lang="en-US" dirty="0"/>
              <a:t>$5 million construction cost</a:t>
            </a:r>
          </a:p>
          <a:p>
            <a:r>
              <a:rPr lang="en-US" dirty="0"/>
              <a:t>180,000 ADT</a:t>
            </a:r>
          </a:p>
          <a:p>
            <a:pPr lvl="1"/>
            <a:r>
              <a:rPr lang="en-US" dirty="0"/>
              <a:t>7% commercial vehicles</a:t>
            </a:r>
          </a:p>
          <a:p>
            <a:r>
              <a:rPr lang="en-US" dirty="0"/>
              <a:t>5.5 miles of pavement rehab</a:t>
            </a:r>
          </a:p>
          <a:p>
            <a:r>
              <a:rPr lang="en-US" dirty="0"/>
              <a:t>6-lane freeway (33 lane miles)</a:t>
            </a:r>
          </a:p>
          <a:p>
            <a:r>
              <a:rPr lang="en-US" dirty="0"/>
              <a:t>Full closure dates:</a:t>
            </a:r>
          </a:p>
          <a:p>
            <a:pPr lvl="1"/>
            <a:r>
              <a:rPr lang="en-US" dirty="0"/>
              <a:t>August 2-5, 2002</a:t>
            </a:r>
          </a:p>
          <a:p>
            <a:pPr lvl="1"/>
            <a:r>
              <a:rPr lang="en-US" dirty="0"/>
              <a:t>August  9-12, 2002</a:t>
            </a:r>
          </a:p>
        </p:txBody>
      </p:sp>
    </p:spTree>
    <p:extLst>
      <p:ext uri="{BB962C8B-B14F-4D97-AF65-F5344CB8AC3E}">
        <p14:creationId xmlns:p14="http://schemas.microsoft.com/office/powerpoint/2010/main" val="547914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Contract Modification</a:t>
            </a:r>
          </a:p>
        </p:txBody>
      </p:sp>
      <p:sp>
        <p:nvSpPr>
          <p:cNvPr id="14339" name="Rectangle 3"/>
          <p:cNvSpPr>
            <a:spLocks noGrp="1" noChangeArrowheads="1"/>
          </p:cNvSpPr>
          <p:nvPr>
            <p:ph type="body" idx="1"/>
          </p:nvPr>
        </p:nvSpPr>
        <p:spPr>
          <a:xfrm>
            <a:off x="533400" y="1447800"/>
            <a:ext cx="6934200" cy="4343400"/>
          </a:xfrm>
        </p:spPr>
        <p:txBody>
          <a:bodyPr/>
          <a:lstStyle/>
          <a:p>
            <a:r>
              <a:rPr lang="en-US" dirty="0"/>
              <a:t>Originally conventional</a:t>
            </a:r>
          </a:p>
          <a:p>
            <a:r>
              <a:rPr lang="en-US" dirty="0"/>
              <a:t>Modified at a reduced price, resulting in </a:t>
            </a:r>
            <a:r>
              <a:rPr lang="en-US" b="1" dirty="0"/>
              <a:t>a credit </a:t>
            </a:r>
            <a:r>
              <a:rPr lang="en-US" dirty="0"/>
              <a:t>of $101,000:</a:t>
            </a:r>
          </a:p>
          <a:p>
            <a:pPr lvl="1"/>
            <a:r>
              <a:rPr lang="en-US" dirty="0"/>
              <a:t>More efficiency</a:t>
            </a:r>
          </a:p>
          <a:p>
            <a:pPr lvl="1"/>
            <a:r>
              <a:rPr lang="en-US" dirty="0"/>
              <a:t>Fewer traffic control devices</a:t>
            </a:r>
          </a:p>
        </p:txBody>
      </p:sp>
    </p:spTree>
    <p:extLst>
      <p:ext uri="{BB962C8B-B14F-4D97-AF65-F5344CB8AC3E}">
        <p14:creationId xmlns:p14="http://schemas.microsoft.com/office/powerpoint/2010/main" val="203806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Why Use Full Closure?</a:t>
            </a:r>
          </a:p>
        </p:txBody>
      </p:sp>
      <p:sp>
        <p:nvSpPr>
          <p:cNvPr id="15363" name="Rectangle 3"/>
          <p:cNvSpPr>
            <a:spLocks noGrp="1" noChangeArrowheads="1"/>
          </p:cNvSpPr>
          <p:nvPr>
            <p:ph type="body" idx="1"/>
          </p:nvPr>
        </p:nvSpPr>
        <p:spPr>
          <a:xfrm>
            <a:off x="508819" y="1418969"/>
            <a:ext cx="4191000" cy="4343400"/>
          </a:xfrm>
        </p:spPr>
        <p:txBody>
          <a:bodyPr/>
          <a:lstStyle/>
          <a:p>
            <a:r>
              <a:rPr lang="en-US" dirty="0"/>
              <a:t>Avoid hydroplaning hazard</a:t>
            </a:r>
          </a:p>
          <a:p>
            <a:r>
              <a:rPr lang="en-US" dirty="0"/>
              <a:t>Avoid Fall and Winter rains</a:t>
            </a:r>
          </a:p>
          <a:p>
            <a:r>
              <a:rPr lang="en-US" dirty="0"/>
              <a:t>Increase safety of </a:t>
            </a:r>
            <a:r>
              <a:rPr lang="en-US" b="1" dirty="0"/>
              <a:t>both</a:t>
            </a:r>
            <a:r>
              <a:rPr lang="en-US" dirty="0"/>
              <a:t> motorists and workers</a:t>
            </a:r>
          </a:p>
        </p:txBody>
      </p:sp>
      <p:pic>
        <p:nvPicPr>
          <p:cNvPr id="15364" name="Picture 2" descr="example of hydroplaning"/>
          <p:cNvPicPr>
            <a:picLocks noChangeAspect="1" noChangeArrowheads="1"/>
          </p:cNvPicPr>
          <p:nvPr/>
        </p:nvPicPr>
        <p:blipFill>
          <a:blip r:embed="rId3" cstate="print"/>
          <a:srcRect/>
          <a:stretch>
            <a:fillRect/>
          </a:stretch>
        </p:blipFill>
        <p:spPr bwMode="auto">
          <a:xfrm>
            <a:off x="4934718" y="1485900"/>
            <a:ext cx="3700463" cy="3886200"/>
          </a:xfrm>
          <a:prstGeom prst="rect">
            <a:avLst/>
          </a:prstGeom>
          <a:noFill/>
          <a:ln w="9525">
            <a:noFill/>
            <a:miter lim="800000"/>
            <a:headEnd/>
            <a:tailEnd/>
          </a:ln>
        </p:spPr>
      </p:pic>
      <p:sp>
        <p:nvSpPr>
          <p:cNvPr id="2" name="Google Shape;74;p1">
            <a:extLst>
              <a:ext uri="{FF2B5EF4-FFF2-40B4-BE49-F238E27FC236}">
                <a16:creationId xmlns:a16="http://schemas.microsoft.com/office/drawing/2014/main" id="{8F771347-9FAF-B9A4-5659-3E7E3F05CDB4}"/>
              </a:ext>
            </a:extLst>
          </p:cNvPr>
          <p:cNvSpPr/>
          <p:nvPr/>
        </p:nvSpPr>
        <p:spPr>
          <a:xfrm>
            <a:off x="7263581" y="5516188"/>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latin typeface="Arial" panose="020B0604020202020204" pitchFamily="34" charset="0"/>
                <a:ea typeface="Open Sans"/>
                <a:cs typeface="Arial" panose="020B0604020202020204" pitchFamily="34" charset="0"/>
                <a:sym typeface="Open Sans"/>
              </a:rPr>
              <a:t>Image: ATSSA</a:t>
            </a:r>
            <a:endParaRPr sz="1000" dirty="0">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4154049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Planning</a:t>
            </a:r>
          </a:p>
        </p:txBody>
      </p:sp>
      <p:sp>
        <p:nvSpPr>
          <p:cNvPr id="16387" name="Content Placeholder 2"/>
          <p:cNvSpPr>
            <a:spLocks noGrp="1"/>
          </p:cNvSpPr>
          <p:nvPr>
            <p:ph idx="1"/>
          </p:nvPr>
        </p:nvSpPr>
        <p:spPr>
          <a:xfrm>
            <a:off x="4540047" y="1325563"/>
            <a:ext cx="4038600" cy="4876800"/>
          </a:xfrm>
        </p:spPr>
        <p:txBody>
          <a:bodyPr/>
          <a:lstStyle/>
          <a:p>
            <a:r>
              <a:rPr lang="en-US" dirty="0"/>
              <a:t>Most important component</a:t>
            </a:r>
          </a:p>
          <a:p>
            <a:r>
              <a:rPr lang="en-US" dirty="0"/>
              <a:t>Involves:</a:t>
            </a:r>
          </a:p>
          <a:p>
            <a:pPr lvl="1"/>
            <a:r>
              <a:rPr lang="en-US" dirty="0"/>
              <a:t>Developing TMP</a:t>
            </a:r>
          </a:p>
          <a:p>
            <a:pPr lvl="1"/>
            <a:r>
              <a:rPr lang="en-US" dirty="0"/>
              <a:t>Informing all stakeholders</a:t>
            </a:r>
          </a:p>
          <a:p>
            <a:pPr lvl="1"/>
            <a:r>
              <a:rPr lang="en-US" dirty="0"/>
              <a:t>Identifying alternate routes/modes</a:t>
            </a:r>
          </a:p>
        </p:txBody>
      </p:sp>
      <p:pic>
        <p:nvPicPr>
          <p:cNvPr id="16388" name="Picture 2" descr="cars on the freeway with one direction closed for work"/>
          <p:cNvPicPr>
            <a:picLocks noChangeAspect="1" noChangeArrowheads="1"/>
          </p:cNvPicPr>
          <p:nvPr/>
        </p:nvPicPr>
        <p:blipFill>
          <a:blip r:embed="rId3" cstate="print"/>
          <a:srcRect/>
          <a:stretch>
            <a:fillRect/>
          </a:stretch>
        </p:blipFill>
        <p:spPr bwMode="auto">
          <a:xfrm>
            <a:off x="533400" y="1676400"/>
            <a:ext cx="3657600" cy="36576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0D83F622-CDF8-2BF1-B629-46A64C84FF3D}"/>
              </a:ext>
            </a:extLst>
          </p:cNvPr>
          <p:cNvSpPr/>
          <p:nvPr/>
        </p:nvSpPr>
        <p:spPr>
          <a:xfrm>
            <a:off x="3124200" y="5438656"/>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latin typeface="Arial" panose="020B0604020202020204" pitchFamily="34" charset="0"/>
                <a:ea typeface="Open Sans"/>
                <a:cs typeface="Arial" panose="020B0604020202020204" pitchFamily="34" charset="0"/>
                <a:sym typeface="Open Sans"/>
              </a:rPr>
              <a:t>Image: FHWA</a:t>
            </a:r>
            <a:endParaRPr sz="1000" dirty="0">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177826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Alternate Routes</a:t>
            </a:r>
          </a:p>
        </p:txBody>
      </p:sp>
      <p:sp>
        <p:nvSpPr>
          <p:cNvPr id="17411" name="Rectangle 3"/>
          <p:cNvSpPr>
            <a:spLocks noGrp="1" noChangeArrowheads="1"/>
          </p:cNvSpPr>
          <p:nvPr>
            <p:ph type="body" idx="1"/>
          </p:nvPr>
        </p:nvSpPr>
        <p:spPr>
          <a:xfrm>
            <a:off x="533400" y="1325563"/>
            <a:ext cx="8305800" cy="4770437"/>
          </a:xfrm>
        </p:spPr>
        <p:txBody>
          <a:bodyPr/>
          <a:lstStyle/>
          <a:p>
            <a:r>
              <a:rPr lang="en-US" dirty="0"/>
              <a:t>Because of ongoing work on nearby I-5, traffic modeling was used to evaluate overall traffic patterns</a:t>
            </a:r>
          </a:p>
          <a:p>
            <a:pPr lvl="1"/>
            <a:r>
              <a:rPr lang="en-US" dirty="0"/>
              <a:t>EMME/2 model</a:t>
            </a:r>
          </a:p>
          <a:p>
            <a:r>
              <a:rPr lang="en-US" dirty="0"/>
              <a:t>Five major routes were identified and analyzed</a:t>
            </a:r>
          </a:p>
        </p:txBody>
      </p:sp>
    </p:spTree>
    <p:extLst>
      <p:ext uri="{BB962C8B-B14F-4D97-AF65-F5344CB8AC3E}">
        <p14:creationId xmlns:p14="http://schemas.microsoft.com/office/powerpoint/2010/main" val="2026377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Alternate Routes</a:t>
            </a:r>
          </a:p>
        </p:txBody>
      </p:sp>
      <p:sp>
        <p:nvSpPr>
          <p:cNvPr id="18435" name="Rectangle 3"/>
          <p:cNvSpPr>
            <a:spLocks noGrp="1" noChangeArrowheads="1"/>
          </p:cNvSpPr>
          <p:nvPr>
            <p:ph type="body" idx="1"/>
          </p:nvPr>
        </p:nvSpPr>
        <p:spPr>
          <a:xfrm>
            <a:off x="381000" y="1752600"/>
            <a:ext cx="8458200" cy="4343400"/>
          </a:xfrm>
        </p:spPr>
        <p:txBody>
          <a:bodyPr/>
          <a:lstStyle/>
          <a:p>
            <a:r>
              <a:rPr lang="en-US" dirty="0"/>
              <a:t>EMME estimated that alternate route traffic would increase by 500-700 vph</a:t>
            </a:r>
          </a:p>
          <a:p>
            <a:pPr lvl="1"/>
            <a:r>
              <a:rPr lang="en-US" dirty="0"/>
              <a:t>Comparable to existing peak-period weekday traffic </a:t>
            </a:r>
          </a:p>
          <a:p>
            <a:r>
              <a:rPr lang="en-US" dirty="0"/>
              <a:t>Signals of alternate routes we set to weekday peak-period settings during the closures</a:t>
            </a:r>
          </a:p>
        </p:txBody>
      </p:sp>
    </p:spTree>
    <p:extLst>
      <p:ext uri="{BB962C8B-B14F-4D97-AF65-F5344CB8AC3E}">
        <p14:creationId xmlns:p14="http://schemas.microsoft.com/office/powerpoint/2010/main" val="2207818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I-84 Closure: Impact on I-5</a:t>
            </a:r>
          </a:p>
        </p:txBody>
      </p:sp>
      <p:sp>
        <p:nvSpPr>
          <p:cNvPr id="19459" name="Rectangle 3"/>
          <p:cNvSpPr>
            <a:spLocks noGrp="1" noChangeArrowheads="1"/>
          </p:cNvSpPr>
          <p:nvPr>
            <p:ph type="body" idx="1"/>
          </p:nvPr>
        </p:nvSpPr>
        <p:spPr>
          <a:xfrm>
            <a:off x="381000" y="1752600"/>
            <a:ext cx="8382000" cy="4343400"/>
          </a:xfrm>
        </p:spPr>
        <p:txBody>
          <a:bodyPr/>
          <a:lstStyle/>
          <a:p>
            <a:r>
              <a:rPr lang="en-US" dirty="0"/>
              <a:t>Analysis showed that any simultaneous closures should only be directional</a:t>
            </a:r>
          </a:p>
          <a:p>
            <a:pPr lvl="1"/>
            <a:r>
              <a:rPr lang="en-US" dirty="0"/>
              <a:t>I-84 EB could be closed during I-5 SB closure</a:t>
            </a:r>
          </a:p>
          <a:p>
            <a:pPr lvl="1"/>
            <a:r>
              <a:rPr lang="en-US" dirty="0"/>
              <a:t>I-84 WB closure could be closed during I-5 NB closure</a:t>
            </a:r>
          </a:p>
        </p:txBody>
      </p:sp>
    </p:spTree>
    <p:extLst>
      <p:ext uri="{BB962C8B-B14F-4D97-AF65-F5344CB8AC3E}">
        <p14:creationId xmlns:p14="http://schemas.microsoft.com/office/powerpoint/2010/main" val="1655683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Interagency Coordination</a:t>
            </a:r>
          </a:p>
        </p:txBody>
      </p:sp>
      <p:sp>
        <p:nvSpPr>
          <p:cNvPr id="20483" name="Rectangle 3"/>
          <p:cNvSpPr>
            <a:spLocks noGrp="1" noChangeArrowheads="1"/>
          </p:cNvSpPr>
          <p:nvPr>
            <p:ph type="body" idx="1"/>
          </p:nvPr>
        </p:nvSpPr>
        <p:spPr>
          <a:xfrm>
            <a:off x="304800" y="1752600"/>
            <a:ext cx="8382000" cy="4572000"/>
          </a:xfrm>
        </p:spPr>
        <p:txBody>
          <a:bodyPr/>
          <a:lstStyle/>
          <a:p>
            <a:r>
              <a:rPr lang="en-US" dirty="0"/>
              <a:t>ODOT coordinated with:</a:t>
            </a:r>
          </a:p>
          <a:p>
            <a:pPr lvl="1"/>
            <a:r>
              <a:rPr lang="en-US" dirty="0"/>
              <a:t>City of Portland</a:t>
            </a:r>
          </a:p>
          <a:p>
            <a:pPr lvl="1"/>
            <a:r>
              <a:rPr lang="en-US" dirty="0"/>
              <a:t>Port of Portland</a:t>
            </a:r>
          </a:p>
          <a:p>
            <a:pPr lvl="1"/>
            <a:r>
              <a:rPr lang="en-US" dirty="0"/>
              <a:t>Tri-Met (mass transit)</a:t>
            </a:r>
          </a:p>
        </p:txBody>
      </p:sp>
      <p:pic>
        <p:nvPicPr>
          <p:cNvPr id="20484"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FFFFFF"/>
              </a:clrFrom>
              <a:clrTo>
                <a:srgbClr val="FFFFFF">
                  <a:alpha val="0"/>
                </a:srgbClr>
              </a:clrTo>
            </a:clrChange>
          </a:blip>
          <a:srcRect t="16000" b="20000"/>
          <a:stretch>
            <a:fillRect/>
          </a:stretch>
        </p:blipFill>
        <p:spPr bwMode="auto">
          <a:xfrm>
            <a:off x="2667000" y="5257800"/>
            <a:ext cx="4302125" cy="1219200"/>
          </a:xfrm>
          <a:prstGeom prst="rect">
            <a:avLst/>
          </a:prstGeom>
          <a:noFill/>
          <a:ln w="9525">
            <a:noFill/>
            <a:miter lim="800000"/>
            <a:headEnd/>
            <a:tailEnd/>
          </a:ln>
        </p:spPr>
      </p:pic>
      <p:pic>
        <p:nvPicPr>
          <p:cNvPr id="20485" name="Picture 3">
            <a:extLst>
              <a:ext uri="{C183D7F6-B498-43B3-948B-1728B52AA6E4}">
                <adec:decorative xmlns:adec="http://schemas.microsoft.com/office/drawing/2017/decorative" val="1"/>
              </a:ext>
            </a:extLst>
          </p:cNvPr>
          <p:cNvPicPr>
            <a:picLocks noChangeAspect="1" noChangeArrowheads="1"/>
          </p:cNvPicPr>
          <p:nvPr/>
        </p:nvPicPr>
        <p:blipFill>
          <a:blip r:embed="rId4" cstate="print"/>
          <a:srcRect/>
          <a:stretch>
            <a:fillRect/>
          </a:stretch>
        </p:blipFill>
        <p:spPr bwMode="auto">
          <a:xfrm>
            <a:off x="6477000" y="1905000"/>
            <a:ext cx="2057400" cy="2057400"/>
          </a:xfrm>
          <a:prstGeom prst="rect">
            <a:avLst/>
          </a:prstGeom>
          <a:noFill/>
          <a:ln w="9525">
            <a:noFill/>
            <a:miter lim="800000"/>
            <a:headEnd/>
            <a:tailEnd/>
          </a:ln>
        </p:spPr>
      </p:pic>
      <p:pic>
        <p:nvPicPr>
          <p:cNvPr id="20486" name="Picture 4">
            <a:extLst>
              <a:ext uri="{C183D7F6-B498-43B3-948B-1728B52AA6E4}">
                <adec:decorative xmlns:adec="http://schemas.microsoft.com/office/drawing/2017/decorative" val="1"/>
              </a:ext>
            </a:extLst>
          </p:cNvPr>
          <p:cNvPicPr>
            <a:picLocks noChangeAspect="1" noChangeArrowheads="1"/>
          </p:cNvPicPr>
          <p:nvPr/>
        </p:nvPicPr>
        <p:blipFill>
          <a:blip r:embed="rId5" cstate="print"/>
          <a:srcRect/>
          <a:stretch>
            <a:fillRect/>
          </a:stretch>
        </p:blipFill>
        <p:spPr bwMode="auto">
          <a:xfrm>
            <a:off x="2133600" y="4267200"/>
            <a:ext cx="5076825" cy="841375"/>
          </a:xfrm>
          <a:prstGeom prst="rect">
            <a:avLst/>
          </a:prstGeom>
          <a:noFill/>
          <a:ln w="9525">
            <a:noFill/>
            <a:miter lim="800000"/>
            <a:headEnd/>
            <a:tailEnd/>
          </a:ln>
        </p:spPr>
      </p:pic>
      <p:sp>
        <p:nvSpPr>
          <p:cNvPr id="2" name="Google Shape;74;p1">
            <a:extLst>
              <a:ext uri="{FF2B5EF4-FFF2-40B4-BE49-F238E27FC236}">
                <a16:creationId xmlns:a16="http://schemas.microsoft.com/office/drawing/2014/main" id="{40AB60A9-D29B-7C37-1D22-0C4F83E3F6B3}"/>
              </a:ext>
            </a:extLst>
          </p:cNvPr>
          <p:cNvSpPr/>
          <p:nvPr/>
        </p:nvSpPr>
        <p:spPr>
          <a:xfrm>
            <a:off x="7315200" y="4144109"/>
            <a:ext cx="1724025"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latin typeface="Arial" panose="020B0604020202020204" pitchFamily="34" charset="0"/>
                <a:ea typeface="Open Sans"/>
                <a:cs typeface="Arial" panose="020B0604020202020204" pitchFamily="34" charset="0"/>
                <a:sym typeface="Open Sans"/>
              </a:rPr>
              <a:t>Images: City of Portland</a:t>
            </a:r>
            <a:endParaRPr sz="1000" dirty="0">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421162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Module Objectives</a:t>
            </a:r>
          </a:p>
        </p:txBody>
      </p:sp>
      <p:sp>
        <p:nvSpPr>
          <p:cNvPr id="4099" name="Rectangle 3"/>
          <p:cNvSpPr>
            <a:spLocks noGrp="1" noChangeArrowheads="1"/>
          </p:cNvSpPr>
          <p:nvPr>
            <p:ph type="body" idx="1"/>
          </p:nvPr>
        </p:nvSpPr>
        <p:spPr>
          <a:xfrm>
            <a:off x="419100" y="1325563"/>
            <a:ext cx="8305800" cy="4343400"/>
          </a:xfrm>
        </p:spPr>
        <p:txBody>
          <a:bodyPr/>
          <a:lstStyle/>
          <a:p>
            <a:r>
              <a:rPr lang="en-US" dirty="0"/>
              <a:t>Examine an example of a full road closure in Portland, OR</a:t>
            </a:r>
          </a:p>
          <a:p>
            <a:r>
              <a:rPr lang="en-US" dirty="0"/>
              <a:t>Discuss the project’s:</a:t>
            </a:r>
          </a:p>
          <a:p>
            <a:pPr lvl="1"/>
            <a:r>
              <a:rPr lang="en-US" dirty="0"/>
              <a:t>Background</a:t>
            </a:r>
          </a:p>
          <a:p>
            <a:pPr lvl="1"/>
            <a:r>
              <a:rPr lang="en-US" dirty="0"/>
              <a:t>Planning</a:t>
            </a:r>
          </a:p>
          <a:p>
            <a:pPr lvl="1"/>
            <a:r>
              <a:rPr lang="en-US" dirty="0"/>
              <a:t>Operations </a:t>
            </a:r>
          </a:p>
          <a:p>
            <a:pPr lvl="1"/>
            <a:r>
              <a:rPr lang="en-US"/>
              <a:t>Benefits </a:t>
            </a:r>
            <a:endParaRPr lang="en-US" dirty="0"/>
          </a:p>
          <a:p>
            <a:pPr lvl="1"/>
            <a:r>
              <a:rPr lang="en-US" dirty="0"/>
              <a:t>Lessons learned</a:t>
            </a:r>
          </a:p>
        </p:txBody>
      </p:sp>
    </p:spTree>
    <p:extLst>
      <p:ext uri="{BB962C8B-B14F-4D97-AF65-F5344CB8AC3E}">
        <p14:creationId xmlns:p14="http://schemas.microsoft.com/office/powerpoint/2010/main" val="7982314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All Three..</a:t>
            </a:r>
          </a:p>
        </p:txBody>
      </p:sp>
      <p:sp>
        <p:nvSpPr>
          <p:cNvPr id="21507" name="Rectangle 3"/>
          <p:cNvSpPr>
            <a:spLocks noGrp="1" noChangeArrowheads="1"/>
          </p:cNvSpPr>
          <p:nvPr>
            <p:ph type="body" idx="1"/>
          </p:nvPr>
        </p:nvSpPr>
        <p:spPr>
          <a:xfrm>
            <a:off x="457200" y="1752600"/>
            <a:ext cx="4800600" cy="4495800"/>
          </a:xfrm>
        </p:spPr>
        <p:txBody>
          <a:bodyPr/>
          <a:lstStyle/>
          <a:p>
            <a:r>
              <a:rPr lang="en-US" dirty="0"/>
              <a:t>Issued media releases</a:t>
            </a:r>
          </a:p>
          <a:p>
            <a:r>
              <a:rPr lang="en-US" dirty="0"/>
              <a:t>Had joint media conferences</a:t>
            </a:r>
          </a:p>
          <a:p>
            <a:r>
              <a:rPr lang="en-US" dirty="0"/>
              <a:t>Added special messages regarding the closures to their websites</a:t>
            </a:r>
          </a:p>
        </p:txBody>
      </p:sp>
      <p:sp>
        <p:nvSpPr>
          <p:cNvPr id="5" name="Rectangle 4"/>
          <p:cNvSpPr/>
          <p:nvPr/>
        </p:nvSpPr>
        <p:spPr>
          <a:xfrm>
            <a:off x="5435763" y="2209800"/>
            <a:ext cx="2845652" cy="2585323"/>
          </a:xfrm>
          <a:prstGeom prst="rect">
            <a:avLst/>
          </a:prstGeom>
          <a:noFill/>
          <a:ln cmpd="tri">
            <a:solidFill>
              <a:srgbClr val="C00000"/>
            </a:solidFill>
          </a:ln>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cs typeface="Arial" pitchFamily="34" charset="0"/>
              </a:rPr>
              <a:t>DOT</a:t>
            </a:r>
          </a:p>
          <a:p>
            <a:pPr algn="ctr">
              <a:defRPr/>
            </a:pP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cs typeface="Arial" pitchFamily="34" charset="0"/>
              </a:rPr>
              <a:t>Press</a:t>
            </a:r>
          </a:p>
          <a:p>
            <a:pPr algn="ctr">
              <a:defRPr/>
            </a:pP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anose="020B0604020202020204" pitchFamily="34" charset="0"/>
                <a:cs typeface="Arial" pitchFamily="34" charset="0"/>
              </a:rPr>
              <a:t>Release</a:t>
            </a:r>
          </a:p>
        </p:txBody>
      </p:sp>
    </p:spTree>
    <p:extLst>
      <p:ext uri="{BB962C8B-B14F-4D97-AF65-F5344CB8AC3E}">
        <p14:creationId xmlns:p14="http://schemas.microsoft.com/office/powerpoint/2010/main" val="844049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City of Portland</a:t>
            </a:r>
          </a:p>
        </p:txBody>
      </p:sp>
      <p:sp>
        <p:nvSpPr>
          <p:cNvPr id="22531" name="Rectangle 3"/>
          <p:cNvSpPr>
            <a:spLocks noGrp="1" noChangeArrowheads="1"/>
          </p:cNvSpPr>
          <p:nvPr>
            <p:ph type="body" idx="1"/>
          </p:nvPr>
        </p:nvSpPr>
        <p:spPr>
          <a:xfrm>
            <a:off x="304800" y="1828800"/>
            <a:ext cx="4191000" cy="4343400"/>
          </a:xfrm>
        </p:spPr>
        <p:txBody>
          <a:bodyPr/>
          <a:lstStyle/>
          <a:p>
            <a:r>
              <a:rPr lang="en-US" dirty="0"/>
              <a:t>Made adjustments to signal timing on alternate routes</a:t>
            </a:r>
          </a:p>
        </p:txBody>
      </p:sp>
      <p:pic>
        <p:nvPicPr>
          <p:cNvPr id="22532" name="Picture 3" descr="Cty of Portland, Oregon Seal"/>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371600" y="3788376"/>
            <a:ext cx="2057400" cy="2057400"/>
          </a:xfrm>
          <a:prstGeom prst="rect">
            <a:avLst/>
          </a:prstGeom>
          <a:noFill/>
          <a:ln w="9525">
            <a:noFill/>
            <a:miter lim="800000"/>
            <a:headEnd/>
            <a:tailEnd/>
          </a:ln>
        </p:spPr>
      </p:pic>
      <p:pic>
        <p:nvPicPr>
          <p:cNvPr id="22533" name="Picture 2" descr="worker with traffic signal housing open">
            <a:extLst>
              <a:ext uri="{C183D7F6-B498-43B3-948B-1728B52AA6E4}">
                <adec:decorative xmlns:adec="http://schemas.microsoft.com/office/drawing/2017/decorative" val="0"/>
              </a:ext>
            </a:extLst>
          </p:cNvPr>
          <p:cNvPicPr>
            <a:picLocks noChangeAspect="1" noChangeArrowheads="1"/>
          </p:cNvPicPr>
          <p:nvPr/>
        </p:nvPicPr>
        <p:blipFill>
          <a:blip r:embed="rId4" cstate="print"/>
          <a:srcRect/>
          <a:stretch>
            <a:fillRect/>
          </a:stretch>
        </p:blipFill>
        <p:spPr bwMode="auto">
          <a:xfrm>
            <a:off x="4953000" y="1143000"/>
            <a:ext cx="3048000" cy="4572000"/>
          </a:xfrm>
          <a:prstGeom prst="rect">
            <a:avLst/>
          </a:prstGeom>
          <a:noFill/>
          <a:ln w="9525">
            <a:noFill/>
            <a:miter lim="800000"/>
            <a:headEnd/>
            <a:tailEnd/>
          </a:ln>
        </p:spPr>
      </p:pic>
      <p:sp>
        <p:nvSpPr>
          <p:cNvPr id="2" name="Google Shape;74;p1">
            <a:extLst>
              <a:ext uri="{FF2B5EF4-FFF2-40B4-BE49-F238E27FC236}">
                <a16:creationId xmlns:a16="http://schemas.microsoft.com/office/drawing/2014/main" id="{05CF3806-463D-22F8-96A5-F296092A6DF3}"/>
              </a:ext>
            </a:extLst>
          </p:cNvPr>
          <p:cNvSpPr/>
          <p:nvPr/>
        </p:nvSpPr>
        <p:spPr>
          <a:xfrm>
            <a:off x="7086600" y="5722685"/>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latin typeface="Arial" panose="020B0604020202020204" pitchFamily="34" charset="0"/>
                <a:ea typeface="Open Sans"/>
                <a:cs typeface="Arial" panose="020B0604020202020204" pitchFamily="34" charset="0"/>
                <a:sym typeface="Open Sans"/>
              </a:rPr>
              <a:t>Image: ATSSA</a:t>
            </a:r>
            <a:endParaRPr sz="1000" dirty="0">
              <a:latin typeface="Arial" panose="020B0604020202020204" pitchFamily="34" charset="0"/>
              <a:ea typeface="Verdana"/>
              <a:cs typeface="Arial" panose="020B0604020202020204" pitchFamily="34" charset="0"/>
              <a:sym typeface="Verdana"/>
            </a:endParaRPr>
          </a:p>
        </p:txBody>
      </p:sp>
      <p:pic>
        <p:nvPicPr>
          <p:cNvPr id="3" name="Picture 2">
            <a:extLst>
              <a:ext uri="{FF2B5EF4-FFF2-40B4-BE49-F238E27FC236}">
                <a16:creationId xmlns:a16="http://schemas.microsoft.com/office/drawing/2014/main" id="{C79B306E-E5EA-F2FC-E841-5536DDCBDD29}"/>
              </a:ext>
              <a:ext uri="{C183D7F6-B498-43B3-948B-1728B52AA6E4}">
                <adec:decorative xmlns:adec="http://schemas.microsoft.com/office/drawing/2017/decorative" val="1"/>
              </a:ext>
            </a:extLst>
          </p:cNvPr>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artisticBlur/>
                    </a14:imgEffect>
                  </a14:imgLayer>
                </a14:imgProps>
              </a:ext>
            </a:extLst>
          </a:blip>
          <a:srcRect l="62500" t="53333" r="27500" b="40000"/>
          <a:stretch/>
        </p:blipFill>
        <p:spPr bwMode="auto">
          <a:xfrm>
            <a:off x="6858000" y="3581400"/>
            <a:ext cx="304800" cy="304800"/>
          </a:xfrm>
          <a:prstGeom prst="rect">
            <a:avLst/>
          </a:prstGeom>
          <a:noFill/>
          <a:ln w="9525">
            <a:noFill/>
            <a:miter lim="800000"/>
            <a:headEnd/>
            <a:tailEnd/>
          </a:ln>
        </p:spPr>
      </p:pic>
    </p:spTree>
    <p:extLst>
      <p:ext uri="{BB962C8B-B14F-4D97-AF65-F5344CB8AC3E}">
        <p14:creationId xmlns:p14="http://schemas.microsoft.com/office/powerpoint/2010/main" val="14573586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Port of Portland</a:t>
            </a:r>
          </a:p>
        </p:txBody>
      </p:sp>
      <p:sp>
        <p:nvSpPr>
          <p:cNvPr id="23555" name="Content Placeholder 2"/>
          <p:cNvSpPr>
            <a:spLocks noGrp="1"/>
          </p:cNvSpPr>
          <p:nvPr>
            <p:ph idx="1"/>
          </p:nvPr>
        </p:nvSpPr>
        <p:spPr>
          <a:xfrm>
            <a:off x="228600" y="1676400"/>
            <a:ext cx="8153400" cy="4267200"/>
          </a:xfrm>
        </p:spPr>
        <p:txBody>
          <a:bodyPr/>
          <a:lstStyle/>
          <a:p>
            <a:r>
              <a:rPr lang="en-US" dirty="0"/>
              <a:t>Owns &amp; maintains Portland International Airport (PIA)</a:t>
            </a:r>
          </a:p>
          <a:p>
            <a:r>
              <a:rPr lang="en-US" dirty="0"/>
              <a:t>I-84 is its primary route</a:t>
            </a:r>
          </a:p>
          <a:p>
            <a:r>
              <a:rPr lang="en-US" dirty="0"/>
              <a:t>Frequent communication efforts were made</a:t>
            </a:r>
          </a:p>
        </p:txBody>
      </p:sp>
    </p:spTree>
    <p:extLst>
      <p:ext uri="{BB962C8B-B14F-4D97-AF65-F5344CB8AC3E}">
        <p14:creationId xmlns:p14="http://schemas.microsoft.com/office/powerpoint/2010/main" val="36183482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Tri-Met</a:t>
            </a:r>
          </a:p>
        </p:txBody>
      </p:sp>
      <p:sp>
        <p:nvSpPr>
          <p:cNvPr id="24579" name="Content Placeholder 2"/>
          <p:cNvSpPr>
            <a:spLocks noGrp="1"/>
          </p:cNvSpPr>
          <p:nvPr>
            <p:ph idx="1"/>
          </p:nvPr>
        </p:nvSpPr>
        <p:spPr>
          <a:xfrm>
            <a:off x="5410200" y="1295400"/>
            <a:ext cx="3429000" cy="4267200"/>
          </a:xfrm>
        </p:spPr>
        <p:txBody>
          <a:bodyPr/>
          <a:lstStyle/>
          <a:p>
            <a:r>
              <a:rPr lang="en-US" dirty="0"/>
              <a:t>Light rail system (MAX) that parallels I-84 and serves PIA</a:t>
            </a:r>
          </a:p>
          <a:p>
            <a:r>
              <a:rPr lang="en-US" dirty="0"/>
              <a:t>Communication reduced impacts on alternate routes</a:t>
            </a:r>
          </a:p>
        </p:txBody>
      </p:sp>
      <p:pic>
        <p:nvPicPr>
          <p:cNvPr id="24580"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394730" y="1252817"/>
            <a:ext cx="4673600" cy="3505200"/>
          </a:xfrm>
          <a:prstGeom prst="rect">
            <a:avLst/>
          </a:prstGeom>
          <a:noFill/>
          <a:ln w="9525">
            <a:noFill/>
            <a:miter lim="800000"/>
            <a:headEnd/>
            <a:tailEnd/>
          </a:ln>
        </p:spPr>
      </p:pic>
      <p:pic>
        <p:nvPicPr>
          <p:cNvPr id="24581" name="Picture 2">
            <a:extLst>
              <a:ext uri="{C183D7F6-B498-43B3-948B-1728B52AA6E4}">
                <adec:decorative xmlns:adec="http://schemas.microsoft.com/office/drawing/2017/decorative" val="1"/>
              </a:ext>
            </a:extLst>
          </p:cNvPr>
          <p:cNvPicPr>
            <a:picLocks noChangeAspect="1" noChangeArrowheads="1"/>
          </p:cNvPicPr>
          <p:nvPr/>
        </p:nvPicPr>
        <p:blipFill>
          <a:blip r:embed="rId4" cstate="print"/>
          <a:srcRect/>
          <a:stretch>
            <a:fillRect/>
          </a:stretch>
        </p:blipFill>
        <p:spPr bwMode="auto">
          <a:xfrm>
            <a:off x="2057400" y="4648200"/>
            <a:ext cx="3101975" cy="20574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B3447BC1-6777-4CC0-15FA-0C906A4A4B44}"/>
              </a:ext>
            </a:extLst>
          </p:cNvPr>
          <p:cNvSpPr/>
          <p:nvPr/>
        </p:nvSpPr>
        <p:spPr>
          <a:xfrm>
            <a:off x="5334000" y="5282260"/>
            <a:ext cx="16764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latin typeface="Arial" panose="020B0604020202020204" pitchFamily="34" charset="0"/>
                <a:ea typeface="Open Sans"/>
                <a:cs typeface="Arial" panose="020B0604020202020204" pitchFamily="34" charset="0"/>
                <a:sym typeface="Open Sans"/>
              </a:rPr>
              <a:t>Images: City of Portland</a:t>
            </a:r>
            <a:endParaRPr sz="1000" dirty="0">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6052108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Other Stakeholders</a:t>
            </a:r>
          </a:p>
        </p:txBody>
      </p:sp>
      <p:sp>
        <p:nvSpPr>
          <p:cNvPr id="25603" name="Content Placeholder 2"/>
          <p:cNvSpPr>
            <a:spLocks noGrp="1"/>
          </p:cNvSpPr>
          <p:nvPr>
            <p:ph idx="1"/>
          </p:nvPr>
        </p:nvSpPr>
        <p:spPr>
          <a:xfrm>
            <a:off x="685800" y="1828800"/>
            <a:ext cx="4038600" cy="4267200"/>
          </a:xfrm>
        </p:spPr>
        <p:txBody>
          <a:bodyPr/>
          <a:lstStyle/>
          <a:p>
            <a:r>
              <a:rPr lang="en-US" dirty="0"/>
              <a:t>EMS</a:t>
            </a:r>
          </a:p>
          <a:p>
            <a:r>
              <a:rPr lang="en-US" dirty="0"/>
              <a:t>Police</a:t>
            </a:r>
          </a:p>
          <a:p>
            <a:r>
              <a:rPr lang="en-US" dirty="0"/>
              <a:t>Hospitals</a:t>
            </a:r>
          </a:p>
          <a:p>
            <a:r>
              <a:rPr lang="en-US" dirty="0"/>
              <a:t>Schools</a:t>
            </a:r>
          </a:p>
          <a:p>
            <a:r>
              <a:rPr lang="en-US" dirty="0"/>
              <a:t>Residents</a:t>
            </a:r>
          </a:p>
          <a:p>
            <a:r>
              <a:rPr lang="en-US" dirty="0"/>
              <a:t>Businesses</a:t>
            </a:r>
          </a:p>
          <a:p>
            <a:r>
              <a:rPr lang="en-US" dirty="0"/>
              <a:t>Trucking firms</a:t>
            </a:r>
          </a:p>
        </p:txBody>
      </p:sp>
      <p:sp>
        <p:nvSpPr>
          <p:cNvPr id="4" name="Content Placeholder 2"/>
          <p:cNvSpPr txBox="1">
            <a:spLocks/>
          </p:cNvSpPr>
          <p:nvPr/>
        </p:nvSpPr>
        <p:spPr bwMode="auto">
          <a:xfrm>
            <a:off x="4419600" y="1828800"/>
            <a:ext cx="4038600" cy="4267200"/>
          </a:xfrm>
          <a:prstGeom prst="rect">
            <a:avLst/>
          </a:prstGeom>
          <a:noFill/>
          <a:ln w="9525">
            <a:noFill/>
            <a:miter lim="800000"/>
            <a:headEnd/>
            <a:tailEnd/>
          </a:ln>
        </p:spPr>
        <p:txBody>
          <a:bodyPr/>
          <a:lstStyle/>
          <a:p>
            <a:pPr marL="236538" indent="-236538" eaLnBrk="0" hangingPunct="0">
              <a:spcBef>
                <a:spcPct val="20000"/>
              </a:spcBef>
              <a:buSzPct val="90000"/>
              <a:buFont typeface="Arial" panose="020B0604020202020204" pitchFamily="34" charset="0"/>
              <a:buChar char="•"/>
              <a:defRPr/>
            </a:pPr>
            <a:r>
              <a:rPr lang="en-US" sz="2800" kern="0" dirty="0">
                <a:latin typeface="Arial" panose="020B0604020202020204" pitchFamily="34" charset="0"/>
                <a:cs typeface="+mn-cs"/>
              </a:rPr>
              <a:t>Cab companies</a:t>
            </a:r>
          </a:p>
          <a:p>
            <a:pPr marL="236538" indent="-236538" eaLnBrk="0" hangingPunct="0">
              <a:spcBef>
                <a:spcPct val="20000"/>
              </a:spcBef>
              <a:buSzPct val="90000"/>
              <a:buFont typeface="Arial" panose="020B0604020202020204" pitchFamily="34" charset="0"/>
              <a:buChar char="•"/>
              <a:defRPr/>
            </a:pPr>
            <a:r>
              <a:rPr lang="en-US" sz="2800" kern="0" dirty="0">
                <a:latin typeface="Arial" panose="020B0604020202020204" pitchFamily="34" charset="0"/>
                <a:cs typeface="+mn-cs"/>
              </a:rPr>
              <a:t>Tourism bureau</a:t>
            </a:r>
          </a:p>
          <a:p>
            <a:pPr marL="236538" indent="-236538" eaLnBrk="0" hangingPunct="0">
              <a:spcBef>
                <a:spcPct val="20000"/>
              </a:spcBef>
              <a:buSzPct val="90000"/>
              <a:buFont typeface="Arial" panose="020B0604020202020204" pitchFamily="34" charset="0"/>
              <a:buChar char="•"/>
              <a:defRPr/>
            </a:pPr>
            <a:r>
              <a:rPr lang="en-US" sz="2800" kern="0" dirty="0">
                <a:latin typeface="Arial" panose="020B0604020202020204" pitchFamily="34" charset="0"/>
                <a:cs typeface="+mn-cs"/>
              </a:rPr>
              <a:t>Travel agents</a:t>
            </a:r>
          </a:p>
          <a:p>
            <a:pPr marL="236538" indent="-236538" eaLnBrk="0" hangingPunct="0">
              <a:spcBef>
                <a:spcPct val="20000"/>
              </a:spcBef>
              <a:buSzPct val="90000"/>
              <a:buFont typeface="Arial" panose="020B0604020202020204" pitchFamily="34" charset="0"/>
              <a:buChar char="•"/>
              <a:defRPr/>
            </a:pPr>
            <a:r>
              <a:rPr lang="en-US" sz="2800" kern="0" dirty="0">
                <a:latin typeface="Arial" panose="020B0604020202020204" pitchFamily="34" charset="0"/>
                <a:cs typeface="+mn-cs"/>
              </a:rPr>
              <a:t>Special event planners</a:t>
            </a:r>
          </a:p>
          <a:p>
            <a:pPr marL="236538" indent="-236538" eaLnBrk="0" hangingPunct="0">
              <a:spcBef>
                <a:spcPct val="20000"/>
              </a:spcBef>
              <a:buSzPct val="90000"/>
              <a:buFont typeface="Arial" panose="020B0604020202020204" pitchFamily="34" charset="0"/>
              <a:buChar char="•"/>
              <a:defRPr/>
            </a:pPr>
            <a:r>
              <a:rPr lang="en-US" sz="2800" kern="0" dirty="0">
                <a:latin typeface="Arial" panose="020B0604020202020204" pitchFamily="34" charset="0"/>
                <a:cs typeface="+mn-cs"/>
              </a:rPr>
              <a:t>Contractor working on I-5</a:t>
            </a:r>
          </a:p>
        </p:txBody>
      </p:sp>
    </p:spTree>
    <p:extLst>
      <p:ext uri="{BB962C8B-B14F-4D97-AF65-F5344CB8AC3E}">
        <p14:creationId xmlns:p14="http://schemas.microsoft.com/office/powerpoint/2010/main" val="22343304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Public Information and Outreach</a:t>
            </a:r>
          </a:p>
        </p:txBody>
      </p:sp>
      <p:sp>
        <p:nvSpPr>
          <p:cNvPr id="26627" name="Content Placeholder 2"/>
          <p:cNvSpPr>
            <a:spLocks noGrp="1"/>
          </p:cNvSpPr>
          <p:nvPr>
            <p:ph idx="1"/>
          </p:nvPr>
        </p:nvSpPr>
        <p:spPr>
          <a:xfrm>
            <a:off x="381000" y="1676400"/>
            <a:ext cx="8382000" cy="4495800"/>
          </a:xfrm>
        </p:spPr>
        <p:txBody>
          <a:bodyPr/>
          <a:lstStyle/>
          <a:p>
            <a:r>
              <a:rPr lang="en-US" dirty="0"/>
              <a:t>A well-organized PR campaign was needed</a:t>
            </a:r>
          </a:p>
          <a:p>
            <a:r>
              <a:rPr lang="en-US" dirty="0"/>
              <a:t>Started in March</a:t>
            </a:r>
          </a:p>
          <a:p>
            <a:r>
              <a:rPr lang="en-US" dirty="0"/>
              <a:t>Primary activities in July &amp; August</a:t>
            </a:r>
          </a:p>
          <a:p>
            <a:r>
              <a:rPr lang="en-US" dirty="0"/>
              <a:t>Informed all stakeholders</a:t>
            </a:r>
          </a:p>
          <a:p>
            <a:r>
              <a:rPr lang="en-US" b="1" dirty="0"/>
              <a:t>GOALS</a:t>
            </a:r>
            <a:r>
              <a:rPr lang="en-US" dirty="0"/>
              <a:t>:</a:t>
            </a:r>
          </a:p>
          <a:p>
            <a:pPr lvl="1"/>
            <a:r>
              <a:rPr lang="en-US" dirty="0"/>
              <a:t>Divert 160K drivers per weekend to alt. routes &amp; mass transit</a:t>
            </a:r>
          </a:p>
          <a:p>
            <a:pPr lvl="1"/>
            <a:r>
              <a:rPr lang="en-US" dirty="0"/>
              <a:t>Gain project acceptance</a:t>
            </a:r>
          </a:p>
        </p:txBody>
      </p:sp>
    </p:spTree>
    <p:extLst>
      <p:ext uri="{BB962C8B-B14F-4D97-AF65-F5344CB8AC3E}">
        <p14:creationId xmlns:p14="http://schemas.microsoft.com/office/powerpoint/2010/main" val="3105548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Outreach Means</a:t>
            </a:r>
          </a:p>
        </p:txBody>
      </p:sp>
      <p:sp>
        <p:nvSpPr>
          <p:cNvPr id="27651" name="Content Placeholder 2"/>
          <p:cNvSpPr>
            <a:spLocks noGrp="1"/>
          </p:cNvSpPr>
          <p:nvPr>
            <p:ph idx="1"/>
          </p:nvPr>
        </p:nvSpPr>
        <p:spPr>
          <a:xfrm>
            <a:off x="444910" y="1524000"/>
            <a:ext cx="8686800" cy="4267200"/>
          </a:xfrm>
        </p:spPr>
        <p:txBody>
          <a:bodyPr/>
          <a:lstStyle/>
          <a:p>
            <a:r>
              <a:rPr lang="en-US" dirty="0"/>
              <a:t>Personal telephone calls and radio ads</a:t>
            </a:r>
          </a:p>
          <a:p>
            <a:r>
              <a:rPr lang="en-US" dirty="0"/>
              <a:t>Direct mailings to:</a:t>
            </a:r>
          </a:p>
          <a:p>
            <a:pPr lvl="1"/>
            <a:r>
              <a:rPr lang="en-US" dirty="0"/>
              <a:t>Homes &amp; businesses in corridor</a:t>
            </a:r>
          </a:p>
          <a:p>
            <a:pPr lvl="1"/>
            <a:r>
              <a:rPr lang="en-US" dirty="0"/>
              <a:t>Taxi companies</a:t>
            </a:r>
          </a:p>
          <a:p>
            <a:pPr lvl="1"/>
            <a:r>
              <a:rPr lang="en-US" dirty="0"/>
              <a:t>Tourism bureau</a:t>
            </a:r>
          </a:p>
          <a:p>
            <a:pPr lvl="1"/>
            <a:r>
              <a:rPr lang="en-US" dirty="0"/>
              <a:t>Travel agents</a:t>
            </a:r>
          </a:p>
          <a:p>
            <a:r>
              <a:rPr lang="en-US" dirty="0"/>
              <a:t>Freeway CMS</a:t>
            </a:r>
          </a:p>
          <a:p>
            <a:endParaRPr lang="en-US" dirty="0"/>
          </a:p>
          <a:p>
            <a:endParaRPr lang="en-US" dirty="0"/>
          </a:p>
        </p:txBody>
      </p:sp>
    </p:spTree>
    <p:extLst>
      <p:ext uri="{BB962C8B-B14F-4D97-AF65-F5344CB8AC3E}">
        <p14:creationId xmlns:p14="http://schemas.microsoft.com/office/powerpoint/2010/main" val="30372127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Outreach Means</a:t>
            </a:r>
          </a:p>
        </p:txBody>
      </p:sp>
      <p:sp>
        <p:nvSpPr>
          <p:cNvPr id="28675" name="Content Placeholder 2"/>
          <p:cNvSpPr>
            <a:spLocks noGrp="1"/>
          </p:cNvSpPr>
          <p:nvPr>
            <p:ph idx="1"/>
          </p:nvPr>
        </p:nvSpPr>
        <p:spPr>
          <a:xfrm>
            <a:off x="838200" y="1447800"/>
            <a:ext cx="6324600" cy="4191000"/>
          </a:xfrm>
        </p:spPr>
        <p:txBody>
          <a:bodyPr/>
          <a:lstStyle/>
          <a:p>
            <a:r>
              <a:rPr lang="en-US" dirty="0"/>
              <a:t>A project website</a:t>
            </a:r>
          </a:p>
          <a:p>
            <a:r>
              <a:rPr lang="en-US" dirty="0"/>
              <a:t>A telephone info line</a:t>
            </a:r>
          </a:p>
          <a:p>
            <a:r>
              <a:rPr lang="en-US" dirty="0"/>
              <a:t>Media alerts/events</a:t>
            </a:r>
          </a:p>
          <a:p>
            <a:r>
              <a:rPr lang="en-US" dirty="0"/>
              <a:t>Information kiosk at a large regional mall</a:t>
            </a:r>
          </a:p>
          <a:p>
            <a:r>
              <a:rPr lang="en-US" dirty="0"/>
              <a:t>Countertop informational displays at local businesses</a:t>
            </a:r>
          </a:p>
          <a:p>
            <a:endParaRPr lang="en-US" dirty="0"/>
          </a:p>
          <a:p>
            <a:endParaRPr lang="en-US" dirty="0"/>
          </a:p>
          <a:p>
            <a:endParaRPr lang="en-US" dirty="0"/>
          </a:p>
        </p:txBody>
      </p:sp>
    </p:spTree>
    <p:extLst>
      <p:ext uri="{BB962C8B-B14F-4D97-AF65-F5344CB8AC3E}">
        <p14:creationId xmlns:p14="http://schemas.microsoft.com/office/powerpoint/2010/main" val="15117388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About the Outreach Campaign</a:t>
            </a:r>
          </a:p>
        </p:txBody>
      </p:sp>
      <p:sp>
        <p:nvSpPr>
          <p:cNvPr id="29699" name="Content Placeholder 2"/>
          <p:cNvSpPr>
            <a:spLocks noGrp="1"/>
          </p:cNvSpPr>
          <p:nvPr>
            <p:ph idx="1"/>
          </p:nvPr>
        </p:nvSpPr>
        <p:spPr>
          <a:xfrm>
            <a:off x="381000" y="1752600"/>
            <a:ext cx="6248400" cy="4267200"/>
          </a:xfrm>
        </p:spPr>
        <p:txBody>
          <a:bodyPr/>
          <a:lstStyle/>
          <a:p>
            <a:r>
              <a:rPr lang="en-US" dirty="0"/>
              <a:t>Gained </a:t>
            </a:r>
            <a:r>
              <a:rPr lang="en-US" b="1" dirty="0"/>
              <a:t>acceptance </a:t>
            </a:r>
            <a:r>
              <a:rPr lang="en-US" dirty="0"/>
              <a:t>of the project from residential neighbors despite night work</a:t>
            </a:r>
          </a:p>
          <a:p>
            <a:r>
              <a:rPr lang="en-US" dirty="0"/>
              <a:t>Cost was less than $50K (less than 1% of the construction cost)</a:t>
            </a:r>
          </a:p>
        </p:txBody>
      </p:sp>
    </p:spTree>
    <p:extLst>
      <p:ext uri="{BB962C8B-B14F-4D97-AF65-F5344CB8AC3E}">
        <p14:creationId xmlns:p14="http://schemas.microsoft.com/office/powerpoint/2010/main" val="32665650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Operations During the Weekend Closures: Traffic…</a:t>
            </a:r>
          </a:p>
        </p:txBody>
      </p:sp>
      <p:sp>
        <p:nvSpPr>
          <p:cNvPr id="30723" name="Content Placeholder 2"/>
          <p:cNvSpPr>
            <a:spLocks noGrp="1"/>
          </p:cNvSpPr>
          <p:nvPr>
            <p:ph idx="1"/>
          </p:nvPr>
        </p:nvSpPr>
        <p:spPr>
          <a:xfrm>
            <a:off x="533400" y="1828800"/>
            <a:ext cx="8305800" cy="4267200"/>
          </a:xfrm>
        </p:spPr>
        <p:txBody>
          <a:bodyPr/>
          <a:lstStyle/>
          <a:p>
            <a:r>
              <a:rPr lang="en-US" dirty="0"/>
              <a:t>Indeed resembled typical weekday volumes</a:t>
            </a:r>
          </a:p>
          <a:p>
            <a:r>
              <a:rPr lang="en-US" dirty="0"/>
              <a:t>Moved better than expected in alternate routes</a:t>
            </a:r>
          </a:p>
          <a:p>
            <a:r>
              <a:rPr lang="en-US" dirty="0"/>
              <a:t>Flowed well despite simultaneous closured on I-5</a:t>
            </a:r>
          </a:p>
          <a:p>
            <a:r>
              <a:rPr lang="en-US" dirty="0"/>
              <a:t>160K vehicles were successfully diverted </a:t>
            </a:r>
          </a:p>
        </p:txBody>
      </p:sp>
    </p:spTree>
    <p:extLst>
      <p:ext uri="{BB962C8B-B14F-4D97-AF65-F5344CB8AC3E}">
        <p14:creationId xmlns:p14="http://schemas.microsoft.com/office/powerpoint/2010/main" val="505702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Case Study Introduction</a:t>
            </a:r>
          </a:p>
        </p:txBody>
      </p:sp>
      <p:sp>
        <p:nvSpPr>
          <p:cNvPr id="5123" name="Rectangle 3"/>
          <p:cNvSpPr>
            <a:spLocks noGrp="1" noChangeArrowheads="1"/>
          </p:cNvSpPr>
          <p:nvPr>
            <p:ph type="body" idx="1"/>
          </p:nvPr>
        </p:nvSpPr>
        <p:spPr>
          <a:xfrm>
            <a:off x="408039" y="1371600"/>
            <a:ext cx="6297561" cy="4343400"/>
          </a:xfrm>
        </p:spPr>
        <p:txBody>
          <a:bodyPr/>
          <a:lstStyle/>
          <a:p>
            <a:r>
              <a:rPr lang="en-US" dirty="0"/>
              <a:t>I-84 Banfield Freeway in Portland, OR</a:t>
            </a:r>
          </a:p>
          <a:p>
            <a:r>
              <a:rPr lang="en-US" dirty="0"/>
              <a:t>Oregon Department of Transportation (ODOT)</a:t>
            </a:r>
          </a:p>
          <a:p>
            <a:r>
              <a:rPr lang="en-US" dirty="0"/>
              <a:t>This project illustrates a successful application of the full closure approach</a:t>
            </a:r>
          </a:p>
        </p:txBody>
      </p:sp>
    </p:spTree>
    <p:extLst>
      <p:ext uri="{BB962C8B-B14F-4D97-AF65-F5344CB8AC3E}">
        <p14:creationId xmlns:p14="http://schemas.microsoft.com/office/powerpoint/2010/main" val="24414789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Operations During the</a:t>
            </a:r>
            <a:br>
              <a:rPr lang="en-US" dirty="0"/>
            </a:br>
            <a:r>
              <a:rPr lang="en-US" dirty="0"/>
              <a:t>Weekend Closures</a:t>
            </a:r>
          </a:p>
        </p:txBody>
      </p:sp>
      <p:sp>
        <p:nvSpPr>
          <p:cNvPr id="31747" name="Content Placeholder 2"/>
          <p:cNvSpPr>
            <a:spLocks noGrp="1"/>
          </p:cNvSpPr>
          <p:nvPr>
            <p:ph idx="1"/>
          </p:nvPr>
        </p:nvSpPr>
        <p:spPr>
          <a:xfrm>
            <a:off x="4419600" y="1676400"/>
            <a:ext cx="4343400" cy="4267200"/>
          </a:xfrm>
        </p:spPr>
        <p:txBody>
          <a:bodyPr/>
          <a:lstStyle/>
          <a:p>
            <a:r>
              <a:rPr lang="en-US" dirty="0"/>
              <a:t>MAX reported small increase in ridership during the closures</a:t>
            </a:r>
          </a:p>
          <a:p>
            <a:r>
              <a:rPr lang="en-US" dirty="0"/>
              <a:t>Airport passengers did not report any problems finding their way to the airport</a:t>
            </a:r>
          </a:p>
        </p:txBody>
      </p:sp>
      <p:pic>
        <p:nvPicPr>
          <p:cNvPr id="31748" name="Picture 2" descr="Passengers on public transportation"/>
          <p:cNvPicPr>
            <a:picLocks noChangeAspect="1" noChangeArrowheads="1"/>
          </p:cNvPicPr>
          <p:nvPr/>
        </p:nvPicPr>
        <p:blipFill>
          <a:blip r:embed="rId3" cstate="print"/>
          <a:srcRect/>
          <a:stretch>
            <a:fillRect/>
          </a:stretch>
        </p:blipFill>
        <p:spPr bwMode="auto">
          <a:xfrm>
            <a:off x="838200" y="1666568"/>
            <a:ext cx="2952750" cy="39370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79781F6D-2D44-DA5D-E1E4-6A1FBEECF063}"/>
              </a:ext>
            </a:extLst>
          </p:cNvPr>
          <p:cNvSpPr/>
          <p:nvPr/>
        </p:nvSpPr>
        <p:spPr>
          <a:xfrm>
            <a:off x="2819400" y="5694791"/>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latin typeface="Arial" panose="020B0604020202020204" pitchFamily="34" charset="0"/>
                <a:ea typeface="Open Sans"/>
                <a:cs typeface="Arial" panose="020B0604020202020204" pitchFamily="34" charset="0"/>
                <a:sym typeface="Open Sans"/>
              </a:rPr>
              <a:t>Image: ATSSA</a:t>
            </a:r>
            <a:endParaRPr sz="1000" dirty="0">
              <a:latin typeface="Arial" panose="020B0604020202020204" pitchFamily="34" charset="0"/>
              <a:ea typeface="Verdana"/>
              <a:cs typeface="Arial" panose="020B0604020202020204" pitchFamily="34" charset="0"/>
              <a:sym typeface="Verdana"/>
            </a:endParaRPr>
          </a:p>
        </p:txBody>
      </p:sp>
      <p:pic>
        <p:nvPicPr>
          <p:cNvPr id="4" name="Picture 2" descr="Passengers on public transportations">
            <a:extLst>
              <a:ext uri="{FF2B5EF4-FFF2-40B4-BE49-F238E27FC236}">
                <a16:creationId xmlns:a16="http://schemas.microsoft.com/office/drawing/2014/main" id="{782ECB33-B62B-4F37-1149-19941179DB5E}"/>
              </a:ext>
            </a:extLst>
          </p:cNvPr>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artisticBlur/>
                    </a14:imgEffect>
                  </a14:imgLayer>
                </a14:imgProps>
              </a:ext>
            </a:extLst>
          </a:blip>
          <a:srcRect l="56774" t="27097" r="38064" b="67097"/>
          <a:stretch/>
        </p:blipFill>
        <p:spPr bwMode="auto">
          <a:xfrm>
            <a:off x="2514600" y="2743200"/>
            <a:ext cx="152400" cy="228600"/>
          </a:xfrm>
          <a:prstGeom prst="rect">
            <a:avLst/>
          </a:prstGeom>
          <a:noFill/>
          <a:ln w="9525">
            <a:noFill/>
            <a:miter lim="800000"/>
            <a:headEnd/>
            <a:tailEnd/>
          </a:ln>
        </p:spPr>
      </p:pic>
      <p:pic>
        <p:nvPicPr>
          <p:cNvPr id="5" name="Picture 2" descr="Passengers on public transportations">
            <a:extLst>
              <a:ext uri="{FF2B5EF4-FFF2-40B4-BE49-F238E27FC236}">
                <a16:creationId xmlns:a16="http://schemas.microsoft.com/office/drawing/2014/main" id="{877C8048-B07E-F3D4-7DFB-C35CD647A3A9}"/>
              </a:ext>
            </a:extLst>
          </p:cNvPr>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artisticBlur/>
                    </a14:imgEffect>
                  </a14:imgLayer>
                </a14:imgProps>
              </a:ext>
            </a:extLst>
          </a:blip>
          <a:srcRect l="56774" t="27097" r="38064" b="67097"/>
          <a:stretch/>
        </p:blipFill>
        <p:spPr bwMode="auto">
          <a:xfrm>
            <a:off x="3638550" y="2971800"/>
            <a:ext cx="152400" cy="228600"/>
          </a:xfrm>
          <a:prstGeom prst="rect">
            <a:avLst/>
          </a:prstGeom>
          <a:noFill/>
          <a:ln w="9525">
            <a:noFill/>
            <a:miter lim="800000"/>
            <a:headEnd/>
            <a:tailEnd/>
          </a:ln>
        </p:spPr>
      </p:pic>
    </p:spTree>
    <p:extLst>
      <p:ext uri="{BB962C8B-B14F-4D97-AF65-F5344CB8AC3E}">
        <p14:creationId xmlns:p14="http://schemas.microsoft.com/office/powerpoint/2010/main" val="14798668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Operations</a:t>
            </a:r>
          </a:p>
        </p:txBody>
      </p:sp>
      <p:sp>
        <p:nvSpPr>
          <p:cNvPr id="32771" name="Content Placeholder 2"/>
          <p:cNvSpPr>
            <a:spLocks noGrp="1"/>
          </p:cNvSpPr>
          <p:nvPr>
            <p:ph idx="1"/>
          </p:nvPr>
        </p:nvSpPr>
        <p:spPr>
          <a:xfrm>
            <a:off x="3962400" y="1752600"/>
            <a:ext cx="4648200" cy="4267200"/>
          </a:xfrm>
        </p:spPr>
        <p:txBody>
          <a:bodyPr/>
          <a:lstStyle/>
          <a:p>
            <a:r>
              <a:rPr lang="en-US" dirty="0"/>
              <a:t>Closures took one hour to deploy</a:t>
            </a:r>
          </a:p>
          <a:p>
            <a:r>
              <a:rPr lang="en-US" dirty="0"/>
              <a:t>Incident management patrols were deployed</a:t>
            </a:r>
          </a:p>
          <a:p>
            <a:endParaRPr lang="en-US" dirty="0"/>
          </a:p>
          <a:p>
            <a:endParaRPr lang="en-US" dirty="0"/>
          </a:p>
        </p:txBody>
      </p:sp>
      <p:pic>
        <p:nvPicPr>
          <p:cNvPr id="32772"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762000" y="1613156"/>
            <a:ext cx="2971800" cy="4069797"/>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174606BF-AE29-308B-7AE3-A4D89D82873F}"/>
              </a:ext>
            </a:extLst>
          </p:cNvPr>
          <p:cNvSpPr/>
          <p:nvPr/>
        </p:nvSpPr>
        <p:spPr>
          <a:xfrm>
            <a:off x="2743200" y="5724365"/>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latin typeface="Arial" panose="020B0604020202020204" pitchFamily="34" charset="0"/>
                <a:ea typeface="Open Sans"/>
                <a:cs typeface="Arial" panose="020B0604020202020204" pitchFamily="34" charset="0"/>
                <a:sym typeface="Open Sans"/>
              </a:rPr>
              <a:t>Image: FHWA</a:t>
            </a:r>
            <a:endParaRPr sz="1000" dirty="0">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1176841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Operations</a:t>
            </a:r>
          </a:p>
        </p:txBody>
      </p:sp>
      <p:sp>
        <p:nvSpPr>
          <p:cNvPr id="33795" name="Content Placeholder 2"/>
          <p:cNvSpPr>
            <a:spLocks noGrp="1"/>
          </p:cNvSpPr>
          <p:nvPr>
            <p:ph idx="1"/>
          </p:nvPr>
        </p:nvSpPr>
        <p:spPr>
          <a:xfrm>
            <a:off x="381000" y="1752600"/>
            <a:ext cx="4267200" cy="4267200"/>
          </a:xfrm>
        </p:spPr>
        <p:txBody>
          <a:bodyPr/>
          <a:lstStyle/>
          <a:p>
            <a:r>
              <a:rPr lang="en-US" dirty="0"/>
              <a:t>60-70 workers could work simultaneously</a:t>
            </a:r>
          </a:p>
          <a:p>
            <a:r>
              <a:rPr lang="en-US" dirty="0"/>
              <a:t>Two-asphalt plants w/backup plan</a:t>
            </a:r>
          </a:p>
          <a:p>
            <a:r>
              <a:rPr lang="en-US" dirty="0"/>
              <a:t>On-time completion</a:t>
            </a:r>
          </a:p>
          <a:p>
            <a:endParaRPr lang="en-US" dirty="0"/>
          </a:p>
          <a:p>
            <a:endParaRPr lang="en-US" dirty="0"/>
          </a:p>
        </p:txBody>
      </p:sp>
      <p:pic>
        <p:nvPicPr>
          <p:cNvPr id="33796"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4876800" y="1981200"/>
            <a:ext cx="2709862" cy="3711081"/>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9676F580-9E0F-1FA6-81F4-9D91F93A09F2}"/>
              </a:ext>
            </a:extLst>
          </p:cNvPr>
          <p:cNvSpPr/>
          <p:nvPr/>
        </p:nvSpPr>
        <p:spPr>
          <a:xfrm>
            <a:off x="6629400" y="5692281"/>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latin typeface="Arial" panose="020B0604020202020204" pitchFamily="34" charset="0"/>
                <a:ea typeface="Open Sans"/>
                <a:cs typeface="Arial" panose="020B0604020202020204" pitchFamily="34" charset="0"/>
                <a:sym typeface="Open Sans"/>
              </a:rPr>
              <a:t>Image: FHWA</a:t>
            </a:r>
            <a:endParaRPr sz="1000" dirty="0">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1011080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228600"/>
            <a:ext cx="8610600" cy="1325563"/>
          </a:xfrm>
        </p:spPr>
        <p:txBody>
          <a:bodyPr/>
          <a:lstStyle/>
          <a:p>
            <a:pPr>
              <a:defRPr/>
            </a:pPr>
            <a:r>
              <a:rPr lang="en-US" dirty="0"/>
              <a:t>Benefits/Impacts of</a:t>
            </a:r>
            <a:br>
              <a:rPr lang="en-US" dirty="0"/>
            </a:br>
            <a:r>
              <a:rPr lang="en-US" dirty="0"/>
              <a:t>I-84 Full Road Closure</a:t>
            </a:r>
          </a:p>
        </p:txBody>
      </p:sp>
      <p:graphicFrame>
        <p:nvGraphicFramePr>
          <p:cNvPr id="6" name="Table 5"/>
          <p:cNvGraphicFramePr>
            <a:graphicFrameLocks noGrp="1"/>
          </p:cNvGraphicFramePr>
          <p:nvPr>
            <p:extLst>
              <p:ext uri="{D42A27DB-BD31-4B8C-83A1-F6EECF244321}">
                <p14:modId xmlns:p14="http://schemas.microsoft.com/office/powerpoint/2010/main" val="3590087390"/>
              </p:ext>
            </p:extLst>
          </p:nvPr>
        </p:nvGraphicFramePr>
        <p:xfrm>
          <a:off x="0" y="1954213"/>
          <a:ext cx="9144000" cy="3227627"/>
        </p:xfrm>
        <a:graphic>
          <a:graphicData uri="http://schemas.openxmlformats.org/drawingml/2006/table">
            <a:tbl>
              <a:tblPr firstRow="1" bandRow="1">
                <a:tableStyleId>{5C22544A-7EE6-4342-B048-85BDC9FD1C3A}</a:tableStyleId>
              </a:tblPr>
              <a:tblGrid>
                <a:gridCol w="5638800">
                  <a:extLst>
                    <a:ext uri="{9D8B030D-6E8A-4147-A177-3AD203B41FA5}">
                      <a16:colId xmlns:a16="http://schemas.microsoft.com/office/drawing/2014/main" val="20000"/>
                    </a:ext>
                  </a:extLst>
                </a:gridCol>
                <a:gridCol w="3505200">
                  <a:extLst>
                    <a:ext uri="{9D8B030D-6E8A-4147-A177-3AD203B41FA5}">
                      <a16:colId xmlns:a16="http://schemas.microsoft.com/office/drawing/2014/main" val="20001"/>
                    </a:ext>
                  </a:extLst>
                </a:gridCol>
              </a:tblGrid>
              <a:tr h="520086">
                <a:tc>
                  <a:txBody>
                    <a:bodyPr/>
                    <a:lstStyle/>
                    <a:p>
                      <a:pPr algn="ctr"/>
                      <a:r>
                        <a:rPr lang="en-US" sz="2800" dirty="0">
                          <a:solidFill>
                            <a:schemeClr val="tx1"/>
                          </a:solidFill>
                          <a:latin typeface="Arial" panose="020B0604020202020204" pitchFamily="34" charset="0"/>
                        </a:rPr>
                        <a:t>Benefit</a:t>
                      </a:r>
                    </a:p>
                  </a:txBody>
                  <a:tcPr>
                    <a:solidFill>
                      <a:schemeClr val="bg2">
                        <a:lumMod val="40000"/>
                        <a:lumOff val="60000"/>
                      </a:schemeClr>
                    </a:solidFill>
                  </a:tcPr>
                </a:tc>
                <a:tc>
                  <a:txBody>
                    <a:bodyPr/>
                    <a:lstStyle/>
                    <a:p>
                      <a:pPr algn="ctr"/>
                      <a:r>
                        <a:rPr lang="en-US" sz="2800" dirty="0">
                          <a:solidFill>
                            <a:schemeClr val="tx1"/>
                          </a:solidFill>
                          <a:latin typeface="Arial" panose="020B0604020202020204" pitchFamily="34" charset="0"/>
                        </a:rPr>
                        <a:t>Comment</a:t>
                      </a:r>
                    </a:p>
                  </a:txBody>
                  <a:tcPr>
                    <a:solidFill>
                      <a:schemeClr val="bg2">
                        <a:lumMod val="40000"/>
                        <a:lumOff val="60000"/>
                      </a:schemeClr>
                    </a:solidFill>
                  </a:tcPr>
                </a:tc>
                <a:extLst>
                  <a:ext uri="{0D108BD9-81ED-4DB2-BD59-A6C34878D82A}">
                    <a16:rowId xmlns:a16="http://schemas.microsoft.com/office/drawing/2014/main" val="10000"/>
                  </a:ext>
                </a:extLst>
              </a:tr>
              <a:tr h="520086">
                <a:tc>
                  <a:txBody>
                    <a:bodyPr/>
                    <a:lstStyle/>
                    <a:p>
                      <a:pPr algn="ctr"/>
                      <a:r>
                        <a:rPr lang="en-US" sz="2800" dirty="0">
                          <a:solidFill>
                            <a:schemeClr val="tx1"/>
                          </a:solidFill>
                          <a:latin typeface="Arial" panose="020B0604020202020204" pitchFamily="34" charset="0"/>
                        </a:rPr>
                        <a:t>Duration</a:t>
                      </a:r>
                    </a:p>
                  </a:txBody>
                  <a:tcPr>
                    <a:solidFill>
                      <a:schemeClr val="bg1"/>
                    </a:solidFill>
                  </a:tcPr>
                </a:tc>
                <a:tc>
                  <a:txBody>
                    <a:bodyPr/>
                    <a:lstStyle/>
                    <a:p>
                      <a:r>
                        <a:rPr lang="en-US" sz="2800" dirty="0">
                          <a:solidFill>
                            <a:schemeClr val="tx1"/>
                          </a:solidFill>
                          <a:latin typeface="Arial" panose="020B0604020202020204" pitchFamily="34" charset="0"/>
                        </a:rPr>
                        <a:t>Reduced 85%</a:t>
                      </a:r>
                    </a:p>
                  </a:txBody>
                  <a:tcPr>
                    <a:solidFill>
                      <a:schemeClr val="bg1"/>
                    </a:solidFill>
                  </a:tcPr>
                </a:tc>
                <a:extLst>
                  <a:ext uri="{0D108BD9-81ED-4DB2-BD59-A6C34878D82A}">
                    <a16:rowId xmlns:a16="http://schemas.microsoft.com/office/drawing/2014/main" val="10001"/>
                  </a:ext>
                </a:extLst>
              </a:tr>
              <a:tr h="525025">
                <a:tc>
                  <a:txBody>
                    <a:bodyPr/>
                    <a:lstStyle/>
                    <a:p>
                      <a:pPr algn="ctr"/>
                      <a:r>
                        <a:rPr lang="en-US" sz="2800" dirty="0">
                          <a:solidFill>
                            <a:schemeClr val="tx1"/>
                          </a:solidFill>
                          <a:latin typeface="Arial" panose="020B0604020202020204" pitchFamily="34" charset="0"/>
                        </a:rPr>
                        <a:t>Worker &amp; traveler</a:t>
                      </a:r>
                      <a:r>
                        <a:rPr lang="en-US" sz="2800" baseline="0" dirty="0">
                          <a:solidFill>
                            <a:schemeClr val="tx1"/>
                          </a:solidFill>
                          <a:latin typeface="Arial" panose="020B0604020202020204" pitchFamily="34" charset="0"/>
                        </a:rPr>
                        <a:t> safety</a:t>
                      </a:r>
                      <a:endParaRPr lang="en-US" sz="2800" dirty="0">
                        <a:solidFill>
                          <a:schemeClr val="tx1"/>
                        </a:solidFill>
                        <a:latin typeface="Arial" panose="020B0604020202020204" pitchFamily="34" charset="0"/>
                      </a:endParaRPr>
                    </a:p>
                  </a:txBody>
                  <a:tcPr>
                    <a:solidFill>
                      <a:schemeClr val="bg2">
                        <a:lumMod val="20000"/>
                        <a:lumOff val="80000"/>
                      </a:schemeClr>
                    </a:solidFill>
                  </a:tcPr>
                </a:tc>
                <a:tc>
                  <a:txBody>
                    <a:bodyPr/>
                    <a:lstStyle/>
                    <a:p>
                      <a:r>
                        <a:rPr lang="en-US" sz="2800" dirty="0">
                          <a:solidFill>
                            <a:schemeClr val="tx1"/>
                          </a:solidFill>
                          <a:latin typeface="Arial" panose="020B0604020202020204" pitchFamily="34" charset="0"/>
                        </a:rPr>
                        <a:t>Improved</a:t>
                      </a:r>
                    </a:p>
                  </a:txBody>
                  <a:tcPr>
                    <a:solidFill>
                      <a:schemeClr val="bg2">
                        <a:lumMod val="20000"/>
                        <a:lumOff val="80000"/>
                      </a:schemeClr>
                    </a:solidFill>
                  </a:tcPr>
                </a:tc>
                <a:extLst>
                  <a:ext uri="{0D108BD9-81ED-4DB2-BD59-A6C34878D82A}">
                    <a16:rowId xmlns:a16="http://schemas.microsoft.com/office/drawing/2014/main" val="10002"/>
                  </a:ext>
                </a:extLst>
              </a:tr>
              <a:tr h="520086">
                <a:tc>
                  <a:txBody>
                    <a:bodyPr/>
                    <a:lstStyle/>
                    <a:p>
                      <a:pPr algn="ctr"/>
                      <a:r>
                        <a:rPr lang="en-US" sz="2800" dirty="0">
                          <a:solidFill>
                            <a:schemeClr val="tx1"/>
                          </a:solidFill>
                          <a:latin typeface="Arial" panose="020B0604020202020204" pitchFamily="34" charset="0"/>
                        </a:rPr>
                        <a:t>Cost</a:t>
                      </a:r>
                    </a:p>
                  </a:txBody>
                  <a:tcPr>
                    <a:solidFill>
                      <a:schemeClr val="bg1"/>
                    </a:solidFill>
                  </a:tcPr>
                </a:tc>
                <a:tc>
                  <a:txBody>
                    <a:bodyPr/>
                    <a:lstStyle/>
                    <a:p>
                      <a:r>
                        <a:rPr lang="en-US" sz="2800" dirty="0">
                          <a:solidFill>
                            <a:schemeClr val="tx1"/>
                          </a:solidFill>
                          <a:latin typeface="Arial" panose="020B0604020202020204" pitchFamily="34" charset="0"/>
                        </a:rPr>
                        <a:t>Reduced $100K</a:t>
                      </a:r>
                    </a:p>
                  </a:txBody>
                  <a:tcPr>
                    <a:solidFill>
                      <a:schemeClr val="bg1"/>
                    </a:solidFill>
                  </a:tcPr>
                </a:tc>
                <a:extLst>
                  <a:ext uri="{0D108BD9-81ED-4DB2-BD59-A6C34878D82A}">
                    <a16:rowId xmlns:a16="http://schemas.microsoft.com/office/drawing/2014/main" val="10003"/>
                  </a:ext>
                </a:extLst>
              </a:tr>
              <a:tr h="520086">
                <a:tc>
                  <a:txBody>
                    <a:bodyPr/>
                    <a:lstStyle/>
                    <a:p>
                      <a:pPr algn="ctr"/>
                      <a:r>
                        <a:rPr lang="en-US" sz="2800" dirty="0">
                          <a:solidFill>
                            <a:schemeClr val="tx1"/>
                          </a:solidFill>
                          <a:latin typeface="Arial" panose="020B0604020202020204" pitchFamily="34" charset="0"/>
                        </a:rPr>
                        <a:t>Quality</a:t>
                      </a:r>
                    </a:p>
                  </a:txBody>
                  <a:tcPr>
                    <a:solidFill>
                      <a:schemeClr val="bg2">
                        <a:lumMod val="20000"/>
                        <a:lumOff val="80000"/>
                      </a:schemeClr>
                    </a:solidFill>
                  </a:tcPr>
                </a:tc>
                <a:tc>
                  <a:txBody>
                    <a:bodyPr/>
                    <a:lstStyle/>
                    <a:p>
                      <a:r>
                        <a:rPr lang="en-US" sz="2800" dirty="0">
                          <a:solidFill>
                            <a:schemeClr val="tx1"/>
                          </a:solidFill>
                          <a:latin typeface="Arial" panose="020B0604020202020204" pitchFamily="34" charset="0"/>
                        </a:rPr>
                        <a:t>Improved ride</a:t>
                      </a:r>
                    </a:p>
                  </a:txBody>
                  <a:tcPr>
                    <a:solidFill>
                      <a:schemeClr val="bg2">
                        <a:lumMod val="20000"/>
                        <a:lumOff val="80000"/>
                      </a:schemeClr>
                    </a:solidFill>
                  </a:tcPr>
                </a:tc>
                <a:extLst>
                  <a:ext uri="{0D108BD9-81ED-4DB2-BD59-A6C34878D82A}">
                    <a16:rowId xmlns:a16="http://schemas.microsoft.com/office/drawing/2014/main" val="10004"/>
                  </a:ext>
                </a:extLst>
              </a:tr>
              <a:tr h="622258">
                <a:tc>
                  <a:txBody>
                    <a:bodyPr/>
                    <a:lstStyle/>
                    <a:p>
                      <a:pPr algn="ctr"/>
                      <a:r>
                        <a:rPr lang="en-US" sz="2800" dirty="0">
                          <a:solidFill>
                            <a:schemeClr val="tx1"/>
                          </a:solidFill>
                          <a:latin typeface="Arial" panose="020B0604020202020204" pitchFamily="34" charset="0"/>
                        </a:rPr>
                        <a:t>Public sentiment</a:t>
                      </a:r>
                    </a:p>
                  </a:txBody>
                  <a:tcPr>
                    <a:solidFill>
                      <a:schemeClr val="bg1"/>
                    </a:solidFill>
                  </a:tcPr>
                </a:tc>
                <a:tc>
                  <a:txBody>
                    <a:bodyPr/>
                    <a:lstStyle/>
                    <a:p>
                      <a:r>
                        <a:rPr lang="en-US" sz="2800" dirty="0">
                          <a:solidFill>
                            <a:schemeClr val="tx1"/>
                          </a:solidFill>
                          <a:latin typeface="Arial" panose="020B0604020202020204" pitchFamily="34" charset="0"/>
                        </a:rPr>
                        <a:t>Positive</a:t>
                      </a:r>
                    </a:p>
                  </a:txBody>
                  <a:tcPr>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0024163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Lessons Learned</a:t>
            </a:r>
          </a:p>
        </p:txBody>
      </p:sp>
      <p:sp>
        <p:nvSpPr>
          <p:cNvPr id="35843" name="Content Placeholder 2"/>
          <p:cNvSpPr>
            <a:spLocks noGrp="1"/>
          </p:cNvSpPr>
          <p:nvPr>
            <p:ph idx="1"/>
          </p:nvPr>
        </p:nvSpPr>
        <p:spPr>
          <a:xfrm>
            <a:off x="457200" y="1828800"/>
            <a:ext cx="8382000" cy="4267200"/>
          </a:xfrm>
        </p:spPr>
        <p:txBody>
          <a:bodyPr/>
          <a:lstStyle/>
          <a:p>
            <a:r>
              <a:rPr lang="en-US" b="1" dirty="0"/>
              <a:t>Alternate Routes: </a:t>
            </a:r>
            <a:r>
              <a:rPr lang="en-US" dirty="0"/>
              <a:t>Availability is critical</a:t>
            </a:r>
          </a:p>
          <a:p>
            <a:r>
              <a:rPr lang="en-US" b="1" dirty="0"/>
              <a:t>Adequate Lead-Time: </a:t>
            </a:r>
            <a:r>
              <a:rPr lang="en-US" dirty="0"/>
              <a:t>Critical for project planning and coordination</a:t>
            </a:r>
          </a:p>
          <a:p>
            <a:r>
              <a:rPr lang="en-US" b="1" dirty="0"/>
              <a:t>Scope: </a:t>
            </a:r>
            <a:r>
              <a:rPr lang="en-US" dirty="0"/>
              <a:t>Plan for closures PRIOR to letting the contract</a:t>
            </a:r>
          </a:p>
        </p:txBody>
      </p:sp>
    </p:spTree>
    <p:extLst>
      <p:ext uri="{BB962C8B-B14F-4D97-AF65-F5344CB8AC3E}">
        <p14:creationId xmlns:p14="http://schemas.microsoft.com/office/powerpoint/2010/main" val="2194543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Lessons Learned</a:t>
            </a:r>
          </a:p>
        </p:txBody>
      </p:sp>
      <p:sp>
        <p:nvSpPr>
          <p:cNvPr id="36867" name="Content Placeholder 2"/>
          <p:cNvSpPr>
            <a:spLocks noGrp="1"/>
          </p:cNvSpPr>
          <p:nvPr>
            <p:ph idx="1"/>
          </p:nvPr>
        </p:nvSpPr>
        <p:spPr>
          <a:xfrm>
            <a:off x="457200" y="1828800"/>
            <a:ext cx="8382000" cy="4267200"/>
          </a:xfrm>
        </p:spPr>
        <p:txBody>
          <a:bodyPr/>
          <a:lstStyle/>
          <a:p>
            <a:r>
              <a:rPr lang="en-US" b="1" dirty="0"/>
              <a:t>Contingency Plans: </a:t>
            </a:r>
            <a:r>
              <a:rPr lang="en-US" dirty="0"/>
              <a:t>Must be developed</a:t>
            </a:r>
          </a:p>
          <a:p>
            <a:r>
              <a:rPr lang="en-US" b="1" dirty="0"/>
              <a:t>Traffic Control within the Work Zone: </a:t>
            </a:r>
            <a:r>
              <a:rPr lang="en-US" dirty="0"/>
              <a:t>Consider establishing an agreement with contractor on construction vehicle speeds within the work zone</a:t>
            </a:r>
          </a:p>
        </p:txBody>
      </p:sp>
    </p:spTree>
    <p:extLst>
      <p:ext uri="{BB962C8B-B14F-4D97-AF65-F5344CB8AC3E}">
        <p14:creationId xmlns:p14="http://schemas.microsoft.com/office/powerpoint/2010/main" val="28855186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Summary</a:t>
            </a:r>
          </a:p>
        </p:txBody>
      </p:sp>
      <p:sp>
        <p:nvSpPr>
          <p:cNvPr id="37891" name="Content Placeholder 2"/>
          <p:cNvSpPr>
            <a:spLocks noGrp="1"/>
          </p:cNvSpPr>
          <p:nvPr>
            <p:ph idx="1"/>
          </p:nvPr>
        </p:nvSpPr>
        <p:spPr>
          <a:xfrm>
            <a:off x="381000" y="1828800"/>
            <a:ext cx="8458200" cy="4267200"/>
          </a:xfrm>
        </p:spPr>
        <p:txBody>
          <a:bodyPr/>
          <a:lstStyle/>
          <a:p>
            <a:pPr marL="0" indent="4763" algn="ctr">
              <a:buFontTx/>
              <a:buNone/>
            </a:pPr>
            <a:r>
              <a:rPr lang="en-US" sz="3600" i="1" dirty="0"/>
              <a:t>With adequate planning, public outreach, stakeholder involvement, and alternate routes, full road closures has the potential to accelerate projects, improve quality and safety, and reduce costs</a:t>
            </a:r>
          </a:p>
        </p:txBody>
      </p:sp>
    </p:spTree>
    <p:extLst>
      <p:ext uri="{BB962C8B-B14F-4D97-AF65-F5344CB8AC3E}">
        <p14:creationId xmlns:p14="http://schemas.microsoft.com/office/powerpoint/2010/main" val="3630940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610600" cy="1325563"/>
          </a:xfrm>
        </p:spPr>
        <p:txBody>
          <a:bodyPr/>
          <a:lstStyle/>
          <a:p>
            <a:pPr>
              <a:defRPr/>
            </a:pPr>
            <a:r>
              <a:rPr lang="en-US" dirty="0"/>
              <a:t>Knowledge Check</a:t>
            </a:r>
          </a:p>
        </p:txBody>
      </p:sp>
      <p:sp>
        <p:nvSpPr>
          <p:cNvPr id="38915" name="Content Placeholder 2"/>
          <p:cNvSpPr>
            <a:spLocks noGrp="1"/>
          </p:cNvSpPr>
          <p:nvPr>
            <p:ph idx="1"/>
          </p:nvPr>
        </p:nvSpPr>
        <p:spPr>
          <a:xfrm>
            <a:off x="533400" y="1828800"/>
            <a:ext cx="8305800" cy="4267200"/>
          </a:xfrm>
        </p:spPr>
        <p:txBody>
          <a:bodyPr/>
          <a:lstStyle/>
          <a:p>
            <a:r>
              <a:rPr lang="en-US" dirty="0"/>
              <a:t>Why do you think the full closure on I-84 was successful? Why?</a:t>
            </a:r>
          </a:p>
          <a:p>
            <a:r>
              <a:rPr lang="en-US" dirty="0"/>
              <a:t>Which strategies were used for:</a:t>
            </a:r>
          </a:p>
          <a:p>
            <a:pPr lvl="1"/>
            <a:r>
              <a:rPr lang="en-US" dirty="0"/>
              <a:t>TTC Plan?</a:t>
            </a:r>
          </a:p>
          <a:p>
            <a:pPr lvl="1"/>
            <a:r>
              <a:rPr lang="en-US" dirty="0" err="1"/>
              <a:t>PI&amp;O</a:t>
            </a:r>
            <a:r>
              <a:rPr lang="en-US" dirty="0"/>
              <a:t>?</a:t>
            </a:r>
          </a:p>
          <a:p>
            <a:pPr lvl="1"/>
            <a:r>
              <a:rPr lang="en-US" dirty="0"/>
              <a:t>TO?</a:t>
            </a:r>
          </a:p>
          <a:p>
            <a:endParaRPr lang="en-US" dirty="0"/>
          </a:p>
        </p:txBody>
      </p:sp>
    </p:spTree>
    <p:extLst>
      <p:ext uri="{BB962C8B-B14F-4D97-AF65-F5344CB8AC3E}">
        <p14:creationId xmlns:p14="http://schemas.microsoft.com/office/powerpoint/2010/main" val="15100433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4277534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1" y="381000"/>
            <a:ext cx="3886200" cy="1325563"/>
          </a:xfrm>
        </p:spPr>
        <p:txBody>
          <a:bodyPr/>
          <a:lstStyle/>
          <a:p>
            <a:pPr>
              <a:defRPr/>
            </a:pPr>
            <a:r>
              <a:rPr lang="en-US" dirty="0"/>
              <a:t>Source</a:t>
            </a:r>
          </a:p>
        </p:txBody>
      </p:sp>
      <p:sp>
        <p:nvSpPr>
          <p:cNvPr id="6147" name="Content Placeholder 2"/>
          <p:cNvSpPr>
            <a:spLocks noGrp="1"/>
          </p:cNvSpPr>
          <p:nvPr>
            <p:ph idx="1"/>
          </p:nvPr>
        </p:nvSpPr>
        <p:spPr>
          <a:xfrm>
            <a:off x="4800601" y="1706563"/>
            <a:ext cx="4114799" cy="4389437"/>
          </a:xfrm>
        </p:spPr>
        <p:txBody>
          <a:bodyPr/>
          <a:lstStyle/>
          <a:p>
            <a:r>
              <a:rPr lang="en-US" dirty="0"/>
              <a:t>FHWA report</a:t>
            </a:r>
          </a:p>
          <a:p>
            <a:r>
              <a:rPr lang="en-US" dirty="0"/>
              <a:t>Available online</a:t>
            </a:r>
          </a:p>
        </p:txBody>
      </p:sp>
      <p:pic>
        <p:nvPicPr>
          <p:cNvPr id="6148" name="Picture 2" descr="Full Road Closure For Work Zone Operations: A Case Study report cover image"/>
          <p:cNvPicPr>
            <a:picLocks noChangeAspect="1" noChangeArrowheads="1"/>
          </p:cNvPicPr>
          <p:nvPr/>
        </p:nvPicPr>
        <p:blipFill>
          <a:blip r:embed="rId3" cstate="print"/>
          <a:srcRect/>
          <a:stretch>
            <a:fillRect/>
          </a:stretch>
        </p:blipFill>
        <p:spPr bwMode="auto">
          <a:xfrm>
            <a:off x="685800" y="838200"/>
            <a:ext cx="3657601" cy="4782932"/>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6530C881-D634-3C1F-80DF-C2599CADF199}"/>
              </a:ext>
            </a:extLst>
          </p:cNvPr>
          <p:cNvSpPr/>
          <p:nvPr/>
        </p:nvSpPr>
        <p:spPr>
          <a:xfrm>
            <a:off x="3276600" y="5650035"/>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757823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Project Background</a:t>
            </a:r>
          </a:p>
        </p:txBody>
      </p:sp>
      <p:sp>
        <p:nvSpPr>
          <p:cNvPr id="7171" name="Content Placeholder 3"/>
          <p:cNvSpPr>
            <a:spLocks noGrp="1"/>
          </p:cNvSpPr>
          <p:nvPr>
            <p:ph idx="1"/>
          </p:nvPr>
        </p:nvSpPr>
        <p:spPr>
          <a:xfrm>
            <a:off x="342900" y="1325563"/>
            <a:ext cx="8458200" cy="4267200"/>
          </a:xfrm>
        </p:spPr>
        <p:txBody>
          <a:bodyPr/>
          <a:lstStyle/>
          <a:p>
            <a:r>
              <a:rPr lang="en-US" dirty="0"/>
              <a:t>I-84, a major commuter route in downtown Portland</a:t>
            </a:r>
          </a:p>
          <a:p>
            <a:r>
              <a:rPr lang="en-US" b="1" dirty="0"/>
              <a:t>PROBLEM</a:t>
            </a:r>
            <a:r>
              <a:rPr lang="en-US" dirty="0"/>
              <a:t>: Serious rutting problems</a:t>
            </a:r>
          </a:p>
          <a:p>
            <a:pPr lvl="1"/>
            <a:r>
              <a:rPr lang="en-US" dirty="0"/>
              <a:t>Hydroplaning hazard</a:t>
            </a:r>
          </a:p>
          <a:p>
            <a:r>
              <a:rPr lang="en-US" b="1" dirty="0"/>
              <a:t>SOLUTION</a:t>
            </a:r>
            <a:r>
              <a:rPr lang="en-US" dirty="0"/>
              <a:t>: Fill the ruts and add a 2-inch asphalt overlay</a:t>
            </a:r>
          </a:p>
          <a:p>
            <a:pPr lvl="1"/>
            <a:endParaRPr lang="en-US" dirty="0"/>
          </a:p>
        </p:txBody>
      </p:sp>
    </p:spTree>
    <p:extLst>
      <p:ext uri="{BB962C8B-B14F-4D97-AF65-F5344CB8AC3E}">
        <p14:creationId xmlns:p14="http://schemas.microsoft.com/office/powerpoint/2010/main" val="4022958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Project Location Map of interstate 5 near portland oregon"/>
          <p:cNvPicPr>
            <a:picLocks noChangeAspect="1" noChangeArrowheads="1"/>
          </p:cNvPicPr>
          <p:nvPr/>
        </p:nvPicPr>
        <p:blipFill>
          <a:blip r:embed="rId3" cstate="print"/>
          <a:srcRect l="22485" t="30000" b="33333"/>
          <a:stretch>
            <a:fillRect/>
          </a:stretch>
        </p:blipFill>
        <p:spPr bwMode="auto">
          <a:xfrm>
            <a:off x="0" y="1371600"/>
            <a:ext cx="9144000" cy="5181600"/>
          </a:xfrm>
          <a:prstGeom prst="rect">
            <a:avLst/>
          </a:prstGeom>
          <a:noFill/>
        </p:spPr>
      </p:pic>
      <p:sp>
        <p:nvSpPr>
          <p:cNvPr id="5" name="Rectangle 2"/>
          <p:cNvSpPr>
            <a:spLocks noGrp="1" noChangeArrowheads="1"/>
          </p:cNvSpPr>
          <p:nvPr>
            <p:ph type="title"/>
          </p:nvPr>
        </p:nvSpPr>
        <p:spPr>
          <a:xfrm>
            <a:off x="0" y="1"/>
            <a:ext cx="9144000" cy="1219200"/>
          </a:xfrm>
        </p:spPr>
        <p:txBody>
          <a:bodyPr/>
          <a:lstStyle/>
          <a:p>
            <a:pPr>
              <a:defRPr/>
            </a:pPr>
            <a:r>
              <a:rPr lang="en-US" dirty="0"/>
              <a:t>Project Location</a:t>
            </a:r>
          </a:p>
        </p:txBody>
      </p:sp>
      <p:sp>
        <p:nvSpPr>
          <p:cNvPr id="2" name="TextBox 1" descr="http://www.i5portland.com/images/interstate_84_portland_map.gif">
            <a:extLst>
              <a:ext uri="{FF2B5EF4-FFF2-40B4-BE49-F238E27FC236}">
                <a16:creationId xmlns:a16="http://schemas.microsoft.com/office/drawing/2014/main" id="{8BFDB791-3658-7C41-BF61-853709CC69DA}"/>
              </a:ext>
            </a:extLst>
          </p:cNvPr>
          <p:cNvSpPr txBox="1"/>
          <p:nvPr/>
        </p:nvSpPr>
        <p:spPr>
          <a:xfrm>
            <a:off x="0" y="6553200"/>
            <a:ext cx="9144000" cy="184666"/>
          </a:xfrm>
          <a:prstGeom prst="rect">
            <a:avLst/>
          </a:prstGeom>
          <a:noFill/>
        </p:spPr>
        <p:txBody>
          <a:bodyPr wrap="square" rtlCol="0">
            <a:spAutoFit/>
          </a:bodyPr>
          <a:lstStyle/>
          <a:p>
            <a:r>
              <a:rPr lang="en-US" sz="600" dirty="0"/>
              <a:t>http://www.i5portland.com/images/interstate_84_portland_map.gif</a:t>
            </a:r>
          </a:p>
        </p:txBody>
      </p:sp>
    </p:spTree>
    <p:extLst>
      <p:ext uri="{BB962C8B-B14F-4D97-AF65-F5344CB8AC3E}">
        <p14:creationId xmlns:p14="http://schemas.microsoft.com/office/powerpoint/2010/main" val="3656082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Project Background</a:t>
            </a:r>
          </a:p>
        </p:txBody>
      </p:sp>
      <p:sp>
        <p:nvSpPr>
          <p:cNvPr id="8195" name="Rectangle 3"/>
          <p:cNvSpPr>
            <a:spLocks noGrp="1" noChangeArrowheads="1"/>
          </p:cNvSpPr>
          <p:nvPr>
            <p:ph type="body" idx="1"/>
          </p:nvPr>
        </p:nvSpPr>
        <p:spPr>
          <a:xfrm>
            <a:off x="246185" y="1371600"/>
            <a:ext cx="8915400" cy="3962400"/>
          </a:xfrm>
        </p:spPr>
        <p:txBody>
          <a:bodyPr/>
          <a:lstStyle/>
          <a:p>
            <a:r>
              <a:rPr lang="en-US" dirty="0"/>
              <a:t>Project included:</a:t>
            </a:r>
          </a:p>
          <a:p>
            <a:pPr lvl="1"/>
            <a:r>
              <a:rPr lang="en-US" dirty="0"/>
              <a:t>Asphalt paving</a:t>
            </a:r>
          </a:p>
          <a:p>
            <a:pPr lvl="1"/>
            <a:r>
              <a:rPr lang="en-US" dirty="0"/>
              <a:t>Durable striping</a:t>
            </a:r>
          </a:p>
          <a:p>
            <a:pPr lvl="1"/>
            <a:r>
              <a:rPr lang="en-US" dirty="0"/>
              <a:t>Replacement of 3-miles of 36-in median barrier</a:t>
            </a:r>
          </a:p>
          <a:p>
            <a:pPr lvl="1"/>
            <a:r>
              <a:rPr lang="en-US" dirty="0"/>
              <a:t>Adjustments to more than 250 inlets and embedded manholes</a:t>
            </a:r>
          </a:p>
        </p:txBody>
      </p:sp>
    </p:spTree>
    <p:extLst>
      <p:ext uri="{BB962C8B-B14F-4D97-AF65-F5344CB8AC3E}">
        <p14:creationId xmlns:p14="http://schemas.microsoft.com/office/powerpoint/2010/main" val="925432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endParaRPr lang="en-US" dirty="0"/>
          </a:p>
        </p:txBody>
      </p:sp>
      <p:sp>
        <p:nvSpPr>
          <p:cNvPr id="9219" name="Rectangle 3"/>
          <p:cNvSpPr>
            <a:spLocks noGrp="1" noChangeArrowheads="1"/>
          </p:cNvSpPr>
          <p:nvPr>
            <p:ph type="body" idx="1"/>
          </p:nvPr>
        </p:nvSpPr>
        <p:spPr>
          <a:xfrm>
            <a:off x="685800" y="1600200"/>
            <a:ext cx="8153400" cy="4343400"/>
          </a:xfrm>
        </p:spPr>
        <p:txBody>
          <a:bodyPr/>
          <a:lstStyle/>
          <a:p>
            <a:endParaRPr lang="en-US" dirty="0"/>
          </a:p>
        </p:txBody>
      </p:sp>
      <p:pic>
        <p:nvPicPr>
          <p:cNvPr id="9220" name="Picture 2" descr="Illustrated project location map showing washington oregon border and portland in center"/>
          <p:cNvPicPr>
            <a:picLocks noChangeAspect="1" noChangeArrowheads="1"/>
          </p:cNvPicPr>
          <p:nvPr/>
        </p:nvPicPr>
        <p:blipFill>
          <a:blip r:embed="rId3" cstate="print"/>
          <a:srcRect/>
          <a:stretch>
            <a:fillRect/>
          </a:stretch>
        </p:blipFill>
        <p:spPr bwMode="auto">
          <a:xfrm>
            <a:off x="457200" y="0"/>
            <a:ext cx="3733800" cy="6842125"/>
          </a:xfrm>
          <a:prstGeom prst="rect">
            <a:avLst/>
          </a:prstGeom>
          <a:noFill/>
          <a:ln w="57150">
            <a:solidFill>
              <a:srgbClr val="C00000"/>
            </a:solidFill>
            <a:miter lim="800000"/>
            <a:headEnd/>
            <a:tailEnd/>
          </a:ln>
        </p:spPr>
      </p:pic>
      <p:pic>
        <p:nvPicPr>
          <p:cNvPr id="9221" name="Picture 3" descr="Illustrated project location map with portland in center"/>
          <p:cNvPicPr>
            <a:picLocks noChangeAspect="1" noChangeArrowheads="1"/>
          </p:cNvPicPr>
          <p:nvPr/>
        </p:nvPicPr>
        <p:blipFill>
          <a:blip r:embed="rId4" cstate="print"/>
          <a:srcRect l="51875" t="32001" r="26875" b="9000"/>
          <a:stretch>
            <a:fillRect/>
          </a:stretch>
        </p:blipFill>
        <p:spPr bwMode="auto">
          <a:xfrm>
            <a:off x="4572000" y="38100"/>
            <a:ext cx="3886200" cy="6743700"/>
          </a:xfrm>
          <a:prstGeom prst="rect">
            <a:avLst/>
          </a:prstGeom>
          <a:noFill/>
          <a:ln w="57150">
            <a:solidFill>
              <a:srgbClr val="C00000"/>
            </a:solidFill>
            <a:miter lim="800000"/>
            <a:headEnd/>
            <a:tailEnd/>
          </a:ln>
        </p:spPr>
      </p:pic>
      <p:sp>
        <p:nvSpPr>
          <p:cNvPr id="6" name="&quot;No&quot; Symbol 5" descr="No symbol"/>
          <p:cNvSpPr/>
          <p:nvPr/>
        </p:nvSpPr>
        <p:spPr>
          <a:xfrm>
            <a:off x="6553200" y="3124200"/>
            <a:ext cx="609600" cy="60960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Arial" panose="020B0604020202020204" pitchFamily="34" charset="0"/>
            </a:endParaRPr>
          </a:p>
        </p:txBody>
      </p:sp>
      <p:sp>
        <p:nvSpPr>
          <p:cNvPr id="2" name="Google Shape;74;p1">
            <a:extLst>
              <a:ext uri="{FF2B5EF4-FFF2-40B4-BE49-F238E27FC236}">
                <a16:creationId xmlns:a16="http://schemas.microsoft.com/office/drawing/2014/main" id="{1A02B6B5-692C-190F-6AF1-D60C1DDEE14F}"/>
              </a:ext>
            </a:extLst>
          </p:cNvPr>
          <p:cNvSpPr/>
          <p:nvPr/>
        </p:nvSpPr>
        <p:spPr>
          <a:xfrm>
            <a:off x="7328338" y="6400800"/>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
            </a:r>
            <a:r>
              <a:rPr lang="en-US" sz="1000" dirty="0" err="1">
                <a:solidFill>
                  <a:srgbClr val="000000"/>
                </a:solidFill>
                <a:latin typeface="Arial" panose="020B0604020202020204" pitchFamily="34" charset="0"/>
                <a:ea typeface="Open Sans"/>
                <a:cs typeface="Arial" panose="020B0604020202020204" pitchFamily="34" charset="0"/>
                <a:sym typeface="Open Sans"/>
              </a:rPr>
              <a:t>Mapquest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
        <p:nvSpPr>
          <p:cNvPr id="3" name="Google Shape;74;p1">
            <a:extLst>
              <a:ext uri="{FF2B5EF4-FFF2-40B4-BE49-F238E27FC236}">
                <a16:creationId xmlns:a16="http://schemas.microsoft.com/office/drawing/2014/main" id="{2C458F0F-4445-C8AD-66E8-273B9C46E45A}"/>
              </a:ext>
            </a:extLst>
          </p:cNvPr>
          <p:cNvSpPr/>
          <p:nvPr/>
        </p:nvSpPr>
        <p:spPr>
          <a:xfrm>
            <a:off x="952500" y="6509844"/>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Oregon 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158069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a:defRPr/>
            </a:pPr>
            <a:r>
              <a:rPr lang="en-US" dirty="0"/>
              <a:t>I-84</a:t>
            </a:r>
          </a:p>
        </p:txBody>
      </p:sp>
      <p:sp>
        <p:nvSpPr>
          <p:cNvPr id="10243" name="Rectangle 3"/>
          <p:cNvSpPr>
            <a:spLocks noGrp="1" noChangeArrowheads="1"/>
          </p:cNvSpPr>
          <p:nvPr>
            <p:ph type="body" idx="1"/>
          </p:nvPr>
        </p:nvSpPr>
        <p:spPr>
          <a:xfrm>
            <a:off x="342900" y="990600"/>
            <a:ext cx="4381500" cy="4343400"/>
          </a:xfrm>
        </p:spPr>
        <p:txBody>
          <a:bodyPr/>
          <a:lstStyle/>
          <a:p>
            <a:r>
              <a:rPr lang="en-US" dirty="0"/>
              <a:t>Busiest Portland freeway</a:t>
            </a:r>
          </a:p>
          <a:p>
            <a:r>
              <a:rPr lang="en-US" dirty="0"/>
              <a:t>146K to 180K ADT</a:t>
            </a:r>
          </a:p>
          <a:p>
            <a:r>
              <a:rPr lang="en-US" dirty="0"/>
              <a:t>ODOT determined to keep it open during weekday daytime hours</a:t>
            </a:r>
          </a:p>
          <a:p>
            <a:r>
              <a:rPr lang="en-US" dirty="0"/>
              <a:t>Night work was required</a:t>
            </a:r>
          </a:p>
          <a:p>
            <a:r>
              <a:rPr lang="en-US" dirty="0"/>
              <a:t>Accelerated schedule was needed so paving &amp; striping could be completed before rainy season</a:t>
            </a:r>
          </a:p>
        </p:txBody>
      </p:sp>
      <p:pic>
        <p:nvPicPr>
          <p:cNvPr id="2" name="Picture 1" descr="Image of I-84 the Busiest Portland freeway">
            <a:extLst>
              <a:ext uri="{FF2B5EF4-FFF2-40B4-BE49-F238E27FC236}">
                <a16:creationId xmlns:a16="http://schemas.microsoft.com/office/drawing/2014/main" id="{21E81B1E-45D9-4292-97E4-9727E1227CD7}"/>
              </a:ext>
            </a:extLst>
          </p:cNvPr>
          <p:cNvPicPr>
            <a:picLocks noChangeAspect="1"/>
          </p:cNvPicPr>
          <p:nvPr/>
        </p:nvPicPr>
        <p:blipFill>
          <a:blip r:embed="rId3"/>
          <a:stretch>
            <a:fillRect/>
          </a:stretch>
        </p:blipFill>
        <p:spPr>
          <a:xfrm>
            <a:off x="5029200" y="1828800"/>
            <a:ext cx="3426542" cy="2274367"/>
          </a:xfrm>
          <a:prstGeom prst="rect">
            <a:avLst/>
          </a:prstGeom>
        </p:spPr>
      </p:pic>
      <p:sp>
        <p:nvSpPr>
          <p:cNvPr id="3" name="Google Shape;74;p1">
            <a:extLst>
              <a:ext uri="{FF2B5EF4-FFF2-40B4-BE49-F238E27FC236}">
                <a16:creationId xmlns:a16="http://schemas.microsoft.com/office/drawing/2014/main" id="{1D12C979-ED43-7CC4-5E44-608A3BD9AE8F}"/>
              </a:ext>
            </a:extLst>
          </p:cNvPr>
          <p:cNvSpPr/>
          <p:nvPr/>
        </p:nvSpPr>
        <p:spPr>
          <a:xfrm>
            <a:off x="7162800" y="4134698"/>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Oregon 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332684620"/>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29155F8E-2CFC-47D5-A76E-40FDCD1C55DB}"/>
</file>

<file path=customXml/itemProps2.xml><?xml version="1.0" encoding="utf-8"?>
<ds:datastoreItem xmlns:ds="http://schemas.openxmlformats.org/officeDocument/2006/customXml" ds:itemID="{24EB21A8-4BE7-451D-8432-12BB6D4830E5}"/>
</file>

<file path=customXml/itemProps3.xml><?xml version="1.0" encoding="utf-8"?>
<ds:datastoreItem xmlns:ds="http://schemas.openxmlformats.org/officeDocument/2006/customXml" ds:itemID="{1A49F140-9296-4C1A-B0E4-692AE8F1D547}"/>
</file>

<file path=docProps/app.xml><?xml version="1.0" encoding="utf-8"?>
<Properties xmlns="http://schemas.openxmlformats.org/officeDocument/2006/extended-properties" xmlns:vt="http://schemas.openxmlformats.org/officeDocument/2006/docPropsVTypes">
  <TotalTime>18548</TotalTime>
  <Words>5120</Words>
  <Application>Microsoft Office PowerPoint</Application>
  <PresentationFormat>On-screen Show (4:3)</PresentationFormat>
  <Paragraphs>473</Paragraphs>
  <Slides>38</Slides>
  <Notes>38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38</vt:i4>
      </vt:variant>
    </vt:vector>
  </HeadingPairs>
  <TitlesOfParts>
    <vt:vector size="43" baseType="lpstr">
      <vt:lpstr>Arial</vt:lpstr>
      <vt:lpstr>Calibri</vt:lpstr>
      <vt:lpstr>Verdana</vt:lpstr>
      <vt:lpstr>Wingdings</vt:lpstr>
      <vt:lpstr>Default Design</vt:lpstr>
      <vt:lpstr>7. Full Road Closure Case Study </vt:lpstr>
      <vt:lpstr>Module Objectives</vt:lpstr>
      <vt:lpstr>Case Study Introduction</vt:lpstr>
      <vt:lpstr>Source</vt:lpstr>
      <vt:lpstr>Project Background</vt:lpstr>
      <vt:lpstr>Project Location</vt:lpstr>
      <vt:lpstr>Project Background</vt:lpstr>
      <vt:lpstr>PowerPoint Presentation</vt:lpstr>
      <vt:lpstr>I-84</vt:lpstr>
      <vt:lpstr>I-84</vt:lpstr>
      <vt:lpstr>The Plan</vt:lpstr>
      <vt:lpstr>Project Characteristics</vt:lpstr>
      <vt:lpstr>Contract Modification</vt:lpstr>
      <vt:lpstr>Why Use Full Closure?</vt:lpstr>
      <vt:lpstr>Planning</vt:lpstr>
      <vt:lpstr>Alternate Routes</vt:lpstr>
      <vt:lpstr>Alternate Routes</vt:lpstr>
      <vt:lpstr>I-84 Closure: Impact on I-5</vt:lpstr>
      <vt:lpstr>Interagency Coordination</vt:lpstr>
      <vt:lpstr>All Three..</vt:lpstr>
      <vt:lpstr>City of Portland</vt:lpstr>
      <vt:lpstr>Port of Portland</vt:lpstr>
      <vt:lpstr>Tri-Met</vt:lpstr>
      <vt:lpstr>Other Stakeholders</vt:lpstr>
      <vt:lpstr>Public Information and Outreach</vt:lpstr>
      <vt:lpstr>Outreach Means</vt:lpstr>
      <vt:lpstr>Outreach Means</vt:lpstr>
      <vt:lpstr>About the Outreach Campaign</vt:lpstr>
      <vt:lpstr>Operations During the Weekend Closures: Traffic…</vt:lpstr>
      <vt:lpstr>Operations During the Weekend Closures</vt:lpstr>
      <vt:lpstr>Operations</vt:lpstr>
      <vt:lpstr>Operations</vt:lpstr>
      <vt:lpstr>Benefits/Impacts of I-84 Full Road Closure</vt:lpstr>
      <vt:lpstr>Lessons Learned</vt:lpstr>
      <vt:lpstr>Lessons Learned</vt:lpstr>
      <vt:lpstr>Summary</vt:lpstr>
      <vt:lpstr>Knowledge Check</vt:lpstr>
      <vt:lpstr>Questions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Control Technician Course</dc:title>
  <dc:subject>File 1 of 3</dc:subject>
  <dc:creator>Juan M Morales, P.E</dc:creator>
  <dc:description>JM Morales &amp; Associates, 407-674-7007, www.jmmassoc.com</dc:description>
  <cp:lastModifiedBy>Tim Luttrell</cp:lastModifiedBy>
  <cp:revision>710</cp:revision>
  <dcterms:created xsi:type="dcterms:W3CDTF">2003-08-18T20:36:41Z</dcterms:created>
  <dcterms:modified xsi:type="dcterms:W3CDTF">2025-04-09T15:37:35Z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